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p:regular r:id="rId64"/>
      <p:bold r:id="rId65"/>
      <p:italic r:id="rId66"/>
      <p:boldItalic r:id="rId67"/>
    </p:embeddedFont>
    <p:embeddedFont>
      <p:font typeface="Montserrat"/>
      <p:regular r:id="rId68"/>
      <p:bold r:id="rId69"/>
      <p:italic r:id="rId70"/>
      <p:boldItalic r:id="rId71"/>
    </p:embeddedFont>
    <p:embeddedFont>
      <p:font typeface="Lat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6.xml"/><Relationship Id="rId75" Type="http://schemas.openxmlformats.org/officeDocument/2006/relationships/font" Target="fonts/Lato-boldItalic.fntdata"/><Relationship Id="rId30" Type="http://schemas.openxmlformats.org/officeDocument/2006/relationships/slide" Target="slides/slide25.xml"/><Relationship Id="rId74" Type="http://schemas.openxmlformats.org/officeDocument/2006/relationships/font" Target="fonts/Lato-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Montserrat-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779475b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779475b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2c108aed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2c108aed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2c108aedf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2c108aedf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2c108aedf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2c108aedf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2c108aed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2c108aed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Pod algorithm is defined such that it maximize the energy along each one of its basis vector sequentially such that each subsequent basis vector is perpendicular to  all the previous basis vector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50">
                <a:solidFill>
                  <a:srgbClr val="333333"/>
                </a:solidFill>
                <a:highlight>
                  <a:srgbClr val="FCFCFC"/>
                </a:highlight>
                <a:latin typeface="Georgia"/>
                <a:ea typeface="Georgia"/>
                <a:cs typeface="Georgia"/>
                <a:sym typeface="Georgia"/>
              </a:rPr>
              <a:t> This method facilitates the analysis of large datasets by reducing the order description process. This leads to easier identification of processes that occur in the system under study.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60a53af7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60a53af7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50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T</a:t>
            </a:r>
            <a:r>
              <a:rPr lang="en" sz="1200">
                <a:solidFill>
                  <a:schemeClr val="dk1"/>
                </a:solidFill>
                <a:latin typeface="Roboto"/>
                <a:ea typeface="Roboto"/>
                <a:cs typeface="Roboto"/>
                <a:sym typeface="Roboto"/>
              </a:rPr>
              <a:t>o start to answer these questions, we can start with a simple separation of variables:</a:t>
            </a: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2c108aedf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2c108aedf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2c108aedf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2c108aedf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 whose columns represents the snapshot of the data flattened into the single column,each snapshot of  is a snapshot in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first unitary matrix,means its inverse </a:t>
            </a:r>
            <a:r>
              <a:rPr lang="en"/>
              <a:t>equals</a:t>
            </a:r>
            <a:r>
              <a:rPr lang="en"/>
              <a:t> it conjugate transpose. u is a matrix of basis vector and modes each column of this matrix is a mode that represents a spatial pattern that is dominant in the data and they are organised in decreasing order of energy.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Sigma is a diagonal matrix and each of its diagonal matrix represent square root of the energy of the data along the corresponding singular vector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 is also unitary matrix and we uses its transpose,each one of its column is also singular vector</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779475b8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779475b8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2c108aed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2c108aed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779475b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779475b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2c108aedf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2c108aedf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2c108aedf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2c108aedf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2c108aedf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2c108aedf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2c108aedf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2c108aedf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7794038b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7794038b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7794038bc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7794038bc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7794038b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7794038b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7794038b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7794038b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7794038b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7794038b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779475b8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779475b8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60a53af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60a53af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jets fly at incredible speeds that exceed the speed of sound, called supersonic speeds. When describing supersonic speeds, we use Mach number to gauge that speed relative to the speed of sound. At a Mach number greater than 0.8, but less than 1.2, the speed is transonic. Above Mach 1.2, the speed is supersonic.</a:t>
            </a:r>
            <a:endParaRPr sz="1200">
              <a:solidFill>
                <a:schemeClr val="dk1"/>
              </a:solidFill>
              <a:highlight>
                <a:srgbClr val="FFFFFF"/>
              </a:highlight>
              <a:latin typeface="Roboto"/>
              <a:ea typeface="Roboto"/>
              <a:cs typeface="Roboto"/>
              <a:sym typeface="Roboto"/>
            </a:endParaRPr>
          </a:p>
          <a:p>
            <a:pPr indent="0" lvl="0" marL="0" rtl="0" algn="l">
              <a:lnSpc>
                <a:spcPct val="94444"/>
              </a:lnSpc>
              <a:spcBef>
                <a:spcPts val="1200"/>
              </a:spcBef>
              <a:spcAft>
                <a:spcPts val="0"/>
              </a:spcAft>
              <a:buNone/>
            </a:pPr>
            <a:r>
              <a:rPr lang="en" sz="1350">
                <a:solidFill>
                  <a:schemeClr val="dk1"/>
                </a:solidFill>
                <a:highlight>
                  <a:srgbClr val="FFFFFF"/>
                </a:highlight>
                <a:latin typeface="Roboto"/>
                <a:ea typeface="Roboto"/>
                <a:cs typeface="Roboto"/>
                <a:sym typeface="Roboto"/>
              </a:rPr>
              <a:t>Principles</a:t>
            </a:r>
            <a:endParaRPr sz="13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Compressible flow, or high-speed flow, occurs when fluids experience significant changes in their density. When supersonic flow passes by a body, shock waves and expansion waves are formed around the body. A shock wave is an extremely thin propagating disturbance, where sudden changes in flow properties, like pressure, temperature, and density, occur. The density of air changes significantly within the shock wave and expansion fans, they can be visualized using a density-based flow visualization technique, called Schlieren Imaging.</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dk1"/>
                </a:solidFill>
                <a:highlight>
                  <a:srgbClr val="FFFFFF"/>
                </a:highlight>
                <a:latin typeface="Roboto"/>
                <a:ea typeface="Roboto"/>
                <a:cs typeface="Roboto"/>
                <a:sym typeface="Roboto"/>
              </a:rPr>
              <a:t>The Schlieren method relies on refractive index, which is the ratio of light's velocity in a vacuum, to its velocity within a specific medium. The change in refractive index is proportional to the change in density. Thus, as the density of air changes in the shock wave, the refractive index also get change</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2c108ae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2c108aed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Colour </a:t>
            </a:r>
            <a:r>
              <a:rPr lang="en"/>
              <a:t>suppress</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2c108aed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2c108aed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2c108aed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2c108aed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2c108aed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2c108aed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2c108aed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2c108aed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2c108aed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22c108aed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2c108aed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2c108aed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779475b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779475b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2c108aedf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2c108aedf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Rushil - Start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2c108aedf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2c108aedf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2c108aed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2c108aed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2c108aed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2c108aed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2c108aed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2c108aed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2c108aedf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2c108aedf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2c108aedf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2c108aedf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2c108aedf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2c108aedf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2c108aedf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22c108aedf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2c108aedf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2c108aedf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2c108aedf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2c108aedf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779475b8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2779475b8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779475b8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2779475b8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60a53af7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60a53af7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In Schlieren Imaging, a collimated light source shines on the body, and the variation in refractive index distorts the light beam.</a:t>
            </a:r>
            <a:r>
              <a:rPr lang="en" sz="1200">
                <a:solidFill>
                  <a:schemeClr val="dk1"/>
                </a:solidFill>
                <a:highlight>
                  <a:srgbClr val="FFFFFF"/>
                </a:highlight>
                <a:latin typeface="Roboto"/>
                <a:ea typeface="Roboto"/>
                <a:cs typeface="Roboto"/>
                <a:sym typeface="Roboto"/>
              </a:rPr>
              <a:t>The camera is located further back on the axis of the mirror.</a:t>
            </a:r>
            <a:r>
              <a:rPr lang="en" sz="1200">
                <a:solidFill>
                  <a:schemeClr val="dk1"/>
                </a:solidFill>
                <a:highlight>
                  <a:srgbClr val="FFFFFF"/>
                </a:highlight>
                <a:latin typeface="Roboto"/>
                <a:ea typeface="Roboto"/>
                <a:cs typeface="Roboto"/>
                <a:sym typeface="Roboto"/>
              </a:rPr>
              <a:t> In order to visualize the deflection, a knife-edge is placed at the focal plane of the transmitted light, thus, blocking some of the deflected light, and enhancing the contrast of the projected image on screen. This results in an image of high and low light intensity, which maps the areas of high and low air density, thus enabling us to visualize the shock waves and expansion fans.</a:t>
            </a:r>
            <a:endParaRPr sz="1200">
              <a:solidFill>
                <a:srgbClr val="4A4A4A"/>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4A4A4A"/>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a:solidFill>
                  <a:schemeClr val="dk1"/>
                </a:solidFill>
                <a:highlight>
                  <a:srgbClr val="FFFFFF"/>
                </a:highlight>
              </a:rPr>
              <a:t>A concave mirror with a long focal distance. The longer the focal length the better image you will get. </a:t>
            </a:r>
            <a:r>
              <a:rPr lang="en" sz="1150">
                <a:solidFill>
                  <a:srgbClr val="1E1E1E"/>
                </a:solidFill>
                <a:highlight>
                  <a:srgbClr val="FFFFFF"/>
                </a:highlight>
              </a:rPr>
              <a:t>A long focal-length mirror is used to focus a point source of light onto a knief.</a:t>
            </a:r>
            <a:r>
              <a:rPr b="1" lang="en" sz="1200">
                <a:solidFill>
                  <a:schemeClr val="dk1"/>
                </a:solidFill>
              </a:rPr>
              <a:t> source directs light onto a long radius concave spherical mirror, which collimates the light and redirects it onto a second identical mirror</a:t>
            </a:r>
            <a:r>
              <a:rPr lang="en" sz="1200">
                <a:solidFill>
                  <a:schemeClr val="dk1"/>
                </a:solidFill>
              </a:rPr>
              <a:t>. The resultant image is captured by an camera.</a:t>
            </a:r>
            <a:endParaRPr>
              <a:solidFill>
                <a:schemeClr val="dk1"/>
              </a:solidFill>
            </a:endParaRPr>
          </a:p>
          <a:p>
            <a:pPr indent="0" lvl="0" marL="0" rtl="0" algn="l">
              <a:lnSpc>
                <a:spcPct val="115000"/>
              </a:lnSpc>
              <a:spcBef>
                <a:spcPts val="1200"/>
              </a:spcBef>
              <a:spcAft>
                <a:spcPts val="0"/>
              </a:spcAft>
              <a:buNone/>
            </a:pPr>
            <a:r>
              <a:rPr lang="en">
                <a:solidFill>
                  <a:schemeClr val="dk1"/>
                </a:solidFill>
                <a:highlight>
                  <a:srgbClr val="FFFFFF"/>
                </a:highlight>
              </a:rPr>
              <a:t> A camera. </a:t>
            </a:r>
            <a:endParaRPr>
              <a:solidFill>
                <a:schemeClr val="dk1"/>
              </a:solidFill>
              <a:highlight>
                <a:srgbClr val="FFFFFF"/>
              </a:highlight>
            </a:endParaRPr>
          </a:p>
          <a:p>
            <a:pPr indent="0" lvl="0" marL="0" rtl="0" algn="l">
              <a:lnSpc>
                <a:spcPct val="115000"/>
              </a:lnSpc>
              <a:spcBef>
                <a:spcPts val="1200"/>
              </a:spcBef>
              <a:spcAft>
                <a:spcPts val="0"/>
              </a:spcAft>
              <a:buNone/>
            </a:pPr>
            <a:r>
              <a:rPr lang="en">
                <a:solidFill>
                  <a:schemeClr val="dk1"/>
                </a:solidFill>
                <a:highlight>
                  <a:srgbClr val="FFFFFF"/>
                </a:highlight>
              </a:rPr>
              <a:t>A point light source.</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A knifes edge or color filter.</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When a knife edge is used, the system is generally referred to as a schlieren system, which measures the first derivative of density in the direction of the knife edge. If a knife edge is not used, the system is generally referred to as a shadowgraph system, which measures the second derivative of density.</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Without a knife edge to block the light resulting images were too bright, making it impossible to see the flow of air movement</a:t>
            </a:r>
            <a:r>
              <a:rPr lang="en" sz="1200">
                <a:solidFill>
                  <a:schemeClr val="dk1"/>
                </a:solidFill>
              </a:rPr>
              <a:t>. By moving the knife edge to block part of the light the images became visible. The amount of light blocked by the knife edge is commonly referred to as “cutoff”</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1E1E1E"/>
                </a:solidFill>
              </a:rPr>
              <a:t>A knife edge is placed at the focal point of the spherical mirror and is positioned </a:t>
            </a:r>
            <a:r>
              <a:rPr b="1" lang="en" sz="1200">
                <a:solidFill>
                  <a:srgbClr val="1E1E1E"/>
                </a:solidFill>
              </a:rPr>
              <a:t>to block off half the light at the focal point</a:t>
            </a:r>
            <a:r>
              <a:rPr lang="en" sz="1200">
                <a:solidFill>
                  <a:srgbClr val="1E1E1E"/>
                </a:solidFill>
              </a:rPr>
              <a:t>.</a:t>
            </a:r>
            <a:endParaRPr sz="1200">
              <a:solidFill>
                <a:srgbClr val="1E1E1E"/>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1E1E1E"/>
                </a:solidFill>
              </a:rPr>
              <a:t>Undeflected light rays are affected uniformly by the knife edge and the intensity of the image is reduced with increased cutoff. As light passes through a density field with a non-constant first derivative, the light rays are deflected </a:t>
            </a:r>
            <a:endParaRPr sz="1200">
              <a:solidFill>
                <a:srgbClr val="1E1E1E"/>
              </a:solidFill>
            </a:endParaRPr>
          </a:p>
          <a:p>
            <a:pPr indent="0" lvl="0" marL="0" rtl="0" algn="l">
              <a:spcBef>
                <a:spcPts val="1200"/>
              </a:spcBef>
              <a:spcAft>
                <a:spcPts val="0"/>
              </a:spcAft>
              <a:buNone/>
            </a:pPr>
            <a:r>
              <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779475b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779475b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2c108aedf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22c108aedf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2c108aedf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2c108aedf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Rushil - End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2c108aedf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2c108aedf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chemeClr val="lt1"/>
                </a:highlight>
              </a:rPr>
              <a:t>This is done using Hough line Transformation which is used to detect any shape. It stores r and theta in a 2D array where theta is measured in the counterclockwise direction. Using this theta we calculate the Mach Number using the calculator provided.</a:t>
            </a:r>
            <a:endParaRPr>
              <a:solidFill>
                <a:schemeClr val="dk1"/>
              </a:solidFill>
              <a:highlight>
                <a:schemeClr val="lt1"/>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2c108aedf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22c108aedf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779475b8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2779475b8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2c108aedf_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2c108aedf_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2c108aedf_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22c108aedf_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779475b8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2779475b8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2c108aedf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2c108aedf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sz="1200">
                <a:solidFill>
                  <a:schemeClr val="dk1"/>
                </a:solidFill>
                <a:highlight>
                  <a:srgbClr val="FFFFFF"/>
                </a:highlight>
                <a:latin typeface="Roboto"/>
                <a:ea typeface="Roboto"/>
                <a:cs typeface="Roboto"/>
                <a:sym typeface="Roboto"/>
              </a:rPr>
              <a:t>This will ensure that the air flow does not contain moisture, and will prevent ice formation when the local temperature in the test section drops due to the supersonic flow.</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4.and set the parameter</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7.Check that the light hits the paper.</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8.And adjust the aperture of the knife-edge to achieve the desired image quality.</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11.Activate the wind tunnel.</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chemeClr val="dk1"/>
                </a:solidFill>
                <a:highlight>
                  <a:srgbClr val="FFFFFF"/>
                </a:highlight>
                <a:latin typeface="Roboto"/>
                <a:ea typeface="Roboto"/>
                <a:cs typeface="Roboto"/>
                <a:sym typeface="Roboto"/>
              </a:rPr>
              <a:t>PARAMETERS :- PL,DF,LC,RH,RL,MODE,MH</a:t>
            </a:r>
            <a:endParaRPr sz="1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2c108aed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2c108aed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chemeClr val="dk1"/>
                </a:solidFill>
                <a:latin typeface="Lato"/>
                <a:ea typeface="Lato"/>
                <a:cs typeface="Lato"/>
                <a:sym typeface="Lato"/>
              </a:rPr>
              <a:t>T</a:t>
            </a:r>
            <a:r>
              <a:rPr lang="en" sz="1300">
                <a:solidFill>
                  <a:schemeClr val="dk1"/>
                </a:solidFill>
                <a:latin typeface="Lato"/>
                <a:ea typeface="Lato"/>
                <a:cs typeface="Lato"/>
                <a:sym typeface="Lato"/>
              </a:rPr>
              <a:t>his is the simplest methods for visualizing compressible flows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60a53af7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60a53af7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2.spatial means connected with the size or position and area of something</a:t>
            </a:r>
            <a:endParaRPr>
              <a:solidFill>
                <a:schemeClr val="dk1"/>
              </a:solidFill>
            </a:endParaRPr>
          </a:p>
          <a:p>
            <a:pPr indent="0" lvl="0" marL="0" rtl="0" algn="l">
              <a:spcBef>
                <a:spcPts val="0"/>
              </a:spcBef>
              <a:spcAft>
                <a:spcPts val="0"/>
              </a:spcAft>
              <a:buNone/>
            </a:pPr>
            <a:r>
              <a:rPr lang="en">
                <a:solidFill>
                  <a:schemeClr val="dk1"/>
                </a:solidFill>
              </a:rPr>
              <a:t>4.</a:t>
            </a:r>
            <a:r>
              <a:rPr lang="en" sz="1050">
                <a:solidFill>
                  <a:schemeClr val="dk1"/>
                </a:solidFill>
                <a:latin typeface="Roboto"/>
                <a:ea typeface="Roboto"/>
                <a:cs typeface="Roboto"/>
                <a:sym typeface="Roboto"/>
              </a:rPr>
              <a:t>This technique permits supersonic flow visualization of a full-scale aircraft, rather than a scaled-down model.</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5.</a:t>
            </a:r>
            <a:r>
              <a:rPr lang="en" sz="1050">
                <a:solidFill>
                  <a:schemeClr val="dk1"/>
                </a:solidFill>
                <a:latin typeface="Roboto"/>
                <a:ea typeface="Roboto"/>
                <a:cs typeface="Roboto"/>
                <a:sym typeface="Roboto"/>
              </a:rPr>
              <a:t>Focusing-schlieren visualization is able to show fuel jets, turbulent structures of mixing, and shock waves inside the scramjet engine.</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lt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2c108aedf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2c108aedf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size of the system itself is dependent on the size and focal-length of the mirror, meaning a smaller mirror would be more compact; in a compact system we have to sacrifices image size, as the image captured is dependent on the size of the mirror reflecting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schlieren systems require high-quality, polished field mirrors and lenses, as any defects in optical components can result in aberrations and distortions in the schlieren images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45.png"/><Relationship Id="rId7" Type="http://schemas.openxmlformats.org/officeDocument/2006/relationships/image" Target="../media/image42.png"/><Relationship Id="rId8"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Flui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8.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52.png"/><Relationship Id="rId6"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56.png"/><Relationship Id="rId11" Type="http://schemas.openxmlformats.org/officeDocument/2006/relationships/image" Target="../media/image64.png"/><Relationship Id="rId10" Type="http://schemas.openxmlformats.org/officeDocument/2006/relationships/image" Target="../media/image62.png"/><Relationship Id="rId9"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61.png"/><Relationship Id="rId8"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6.jpg"/><Relationship Id="rId4" Type="http://schemas.openxmlformats.org/officeDocument/2006/relationships/image" Target="../media/image75.jpg"/><Relationship Id="rId5" Type="http://schemas.openxmlformats.org/officeDocument/2006/relationships/image" Target="../media/image80.jpg"/><Relationship Id="rId6" Type="http://schemas.openxmlformats.org/officeDocument/2006/relationships/image" Target="../media/image86.jpg"/><Relationship Id="rId7" Type="http://schemas.openxmlformats.org/officeDocument/2006/relationships/image" Target="../media/image79.jpg"/><Relationship Id="rId8" Type="http://schemas.openxmlformats.org/officeDocument/2006/relationships/image" Target="../media/image7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4.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5.png"/><Relationship Id="rId4" Type="http://schemas.openxmlformats.org/officeDocument/2006/relationships/image" Target="../media/image92.jpg"/><Relationship Id="rId5" Type="http://schemas.openxmlformats.org/officeDocument/2006/relationships/image" Target="../media/image90.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hyperlink" Target="https://learnopencv.com/edge-detection-using-opencv/"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1.pn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7.pn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5.png"/><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6.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685725" y="1559750"/>
            <a:ext cx="5017500" cy="15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Fluid Project</a:t>
            </a:r>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3947475" y="2571750"/>
            <a:ext cx="4494000" cy="50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Proper Orthogonal Decomposition on Schlieren Images</a:t>
            </a:r>
            <a:endParaRPr/>
          </a:p>
        </p:txBody>
      </p:sp>
      <p:sp>
        <p:nvSpPr>
          <p:cNvPr id="136" name="Google Shape;136;p13"/>
          <p:cNvSpPr txBox="1"/>
          <p:nvPr>
            <p:ph idx="1" type="subTitle"/>
          </p:nvPr>
        </p:nvSpPr>
        <p:spPr>
          <a:xfrm>
            <a:off x="4537488" y="3286750"/>
            <a:ext cx="1512300" cy="126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Somil Maheshwari</a:t>
            </a:r>
            <a:endParaRPr/>
          </a:p>
          <a:p>
            <a:pPr indent="0" lvl="0" marL="0" rtl="0" algn="l">
              <a:spcBef>
                <a:spcPts val="0"/>
              </a:spcBef>
              <a:spcAft>
                <a:spcPts val="0"/>
              </a:spcAft>
              <a:buNone/>
            </a:pPr>
            <a:r>
              <a:rPr lang="en"/>
              <a:t>Nikhil Gangwar</a:t>
            </a:r>
            <a:endParaRPr/>
          </a:p>
          <a:p>
            <a:pPr indent="0" lvl="0" marL="0" rtl="0" algn="l">
              <a:spcBef>
                <a:spcPts val="0"/>
              </a:spcBef>
              <a:spcAft>
                <a:spcPts val="0"/>
              </a:spcAft>
              <a:buNone/>
            </a:pPr>
            <a:r>
              <a:rPr lang="en"/>
              <a:t>Abhishek Kumar</a:t>
            </a:r>
            <a:endParaRPr/>
          </a:p>
        </p:txBody>
      </p:sp>
      <p:sp>
        <p:nvSpPr>
          <p:cNvPr id="137" name="Google Shape;137;p13"/>
          <p:cNvSpPr txBox="1"/>
          <p:nvPr>
            <p:ph idx="1" type="subTitle"/>
          </p:nvPr>
        </p:nvSpPr>
        <p:spPr>
          <a:xfrm>
            <a:off x="6339163" y="3286750"/>
            <a:ext cx="1512300" cy="126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Aman Bhansali</a:t>
            </a:r>
            <a:endParaRPr/>
          </a:p>
          <a:p>
            <a:pPr indent="0" lvl="0" marL="0" rtl="0" algn="l">
              <a:spcBef>
                <a:spcPts val="0"/>
              </a:spcBef>
              <a:spcAft>
                <a:spcPts val="0"/>
              </a:spcAft>
              <a:buNone/>
            </a:pPr>
            <a:r>
              <a:rPr lang="en"/>
              <a:t>Rushil Samir Patel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POD on Dot Schlieren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 of Dot Schlieren Method</a:t>
            </a:r>
            <a:endParaRPr/>
          </a:p>
        </p:txBody>
      </p:sp>
      <p:sp>
        <p:nvSpPr>
          <p:cNvPr id="201" name="Google Shape;201;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3"/>
          <p:cNvPicPr preferRelativeResize="0"/>
          <p:nvPr/>
        </p:nvPicPr>
        <p:blipFill>
          <a:blip r:embed="rId3">
            <a:alphaModFix/>
          </a:blip>
          <a:stretch>
            <a:fillRect/>
          </a:stretch>
        </p:blipFill>
        <p:spPr>
          <a:xfrm>
            <a:off x="-1" y="1022775"/>
            <a:ext cx="6811750" cy="3761825"/>
          </a:xfrm>
          <a:prstGeom prst="rect">
            <a:avLst/>
          </a:prstGeom>
          <a:noFill/>
          <a:ln>
            <a:noFill/>
          </a:ln>
        </p:spPr>
      </p:pic>
      <p:pic>
        <p:nvPicPr>
          <p:cNvPr id="203" name="Google Shape;203;p23"/>
          <p:cNvPicPr preferRelativeResize="0"/>
          <p:nvPr/>
        </p:nvPicPr>
        <p:blipFill>
          <a:blip r:embed="rId4">
            <a:alphaModFix/>
          </a:blip>
          <a:stretch>
            <a:fillRect/>
          </a:stretch>
        </p:blipFill>
        <p:spPr>
          <a:xfrm>
            <a:off x="7182324" y="1022775"/>
            <a:ext cx="1606551" cy="2911199"/>
          </a:xfrm>
          <a:prstGeom prst="rect">
            <a:avLst/>
          </a:prstGeom>
          <a:noFill/>
          <a:ln>
            <a:noFill/>
          </a:ln>
        </p:spPr>
      </p:pic>
      <p:sp>
        <p:nvSpPr>
          <p:cNvPr id="204" name="Google Shape;204;p23"/>
          <p:cNvSpPr txBox="1"/>
          <p:nvPr/>
        </p:nvSpPr>
        <p:spPr>
          <a:xfrm>
            <a:off x="7007350" y="4450800"/>
            <a:ext cx="204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Lato"/>
                <a:ea typeface="Lato"/>
                <a:cs typeface="Lato"/>
                <a:sym typeface="Lato"/>
              </a:rPr>
              <a:t>Reference:</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https://youtu.be/J0Ix4Wa3CJk</a:t>
            </a:r>
            <a:endParaRPr sz="9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0" name="Google Shape;210;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24"/>
          <p:cNvPicPr preferRelativeResize="0"/>
          <p:nvPr/>
        </p:nvPicPr>
        <p:blipFill>
          <a:blip r:embed="rId3">
            <a:alphaModFix/>
          </a:blip>
          <a:stretch>
            <a:fillRect/>
          </a:stretch>
        </p:blipFill>
        <p:spPr>
          <a:xfrm rot="5400000">
            <a:off x="-928700" y="1157300"/>
            <a:ext cx="5143525" cy="2828925"/>
          </a:xfrm>
          <a:prstGeom prst="rect">
            <a:avLst/>
          </a:prstGeom>
          <a:noFill/>
          <a:ln>
            <a:noFill/>
          </a:ln>
        </p:spPr>
      </p:pic>
      <p:pic>
        <p:nvPicPr>
          <p:cNvPr id="212" name="Google Shape;212;p24"/>
          <p:cNvPicPr preferRelativeResize="0"/>
          <p:nvPr/>
        </p:nvPicPr>
        <p:blipFill>
          <a:blip r:embed="rId4">
            <a:alphaModFix/>
          </a:blip>
          <a:stretch>
            <a:fillRect/>
          </a:stretch>
        </p:blipFill>
        <p:spPr>
          <a:xfrm rot="5400000">
            <a:off x="1978275" y="1155450"/>
            <a:ext cx="5135325" cy="2824425"/>
          </a:xfrm>
          <a:prstGeom prst="rect">
            <a:avLst/>
          </a:prstGeom>
          <a:noFill/>
          <a:ln>
            <a:noFill/>
          </a:ln>
        </p:spPr>
      </p:pic>
      <p:pic>
        <p:nvPicPr>
          <p:cNvPr id="213" name="Google Shape;213;p24"/>
          <p:cNvPicPr preferRelativeResize="0"/>
          <p:nvPr/>
        </p:nvPicPr>
        <p:blipFill>
          <a:blip r:embed="rId5">
            <a:alphaModFix/>
          </a:blip>
          <a:stretch>
            <a:fillRect/>
          </a:stretch>
        </p:blipFill>
        <p:spPr>
          <a:xfrm rot="5400000">
            <a:off x="4873084" y="1148334"/>
            <a:ext cx="5161182" cy="283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 to visualize Supersonic Flow</a:t>
            </a:r>
            <a:endParaRPr/>
          </a:p>
        </p:txBody>
      </p:sp>
      <p:sp>
        <p:nvSpPr>
          <p:cNvPr id="219" name="Google Shape;219;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25"/>
          <p:cNvPicPr preferRelativeResize="0"/>
          <p:nvPr/>
        </p:nvPicPr>
        <p:blipFill>
          <a:blip r:embed="rId3">
            <a:alphaModFix/>
          </a:blip>
          <a:stretch>
            <a:fillRect/>
          </a:stretch>
        </p:blipFill>
        <p:spPr>
          <a:xfrm>
            <a:off x="0" y="1040575"/>
            <a:ext cx="2855249" cy="1981200"/>
          </a:xfrm>
          <a:prstGeom prst="rect">
            <a:avLst/>
          </a:prstGeom>
          <a:noFill/>
          <a:ln>
            <a:noFill/>
          </a:ln>
        </p:spPr>
      </p:pic>
      <p:pic>
        <p:nvPicPr>
          <p:cNvPr id="221" name="Google Shape;221;p25"/>
          <p:cNvPicPr preferRelativeResize="0"/>
          <p:nvPr/>
        </p:nvPicPr>
        <p:blipFill>
          <a:blip r:embed="rId4">
            <a:alphaModFix/>
          </a:blip>
          <a:stretch>
            <a:fillRect/>
          </a:stretch>
        </p:blipFill>
        <p:spPr>
          <a:xfrm>
            <a:off x="3048328" y="1040575"/>
            <a:ext cx="2855249" cy="1981188"/>
          </a:xfrm>
          <a:prstGeom prst="rect">
            <a:avLst/>
          </a:prstGeom>
          <a:noFill/>
          <a:ln>
            <a:noFill/>
          </a:ln>
        </p:spPr>
      </p:pic>
      <p:pic>
        <p:nvPicPr>
          <p:cNvPr id="222" name="Google Shape;222;p25"/>
          <p:cNvPicPr preferRelativeResize="0"/>
          <p:nvPr/>
        </p:nvPicPr>
        <p:blipFill>
          <a:blip r:embed="rId5">
            <a:alphaModFix/>
          </a:blip>
          <a:stretch>
            <a:fillRect/>
          </a:stretch>
        </p:blipFill>
        <p:spPr>
          <a:xfrm>
            <a:off x="6176203" y="1040575"/>
            <a:ext cx="2855249" cy="1981191"/>
          </a:xfrm>
          <a:prstGeom prst="rect">
            <a:avLst/>
          </a:prstGeom>
          <a:noFill/>
          <a:ln>
            <a:noFill/>
          </a:ln>
        </p:spPr>
      </p:pic>
      <p:pic>
        <p:nvPicPr>
          <p:cNvPr id="223" name="Google Shape;223;p25"/>
          <p:cNvPicPr preferRelativeResize="0"/>
          <p:nvPr/>
        </p:nvPicPr>
        <p:blipFill>
          <a:blip r:embed="rId6">
            <a:alphaModFix/>
          </a:blip>
          <a:stretch>
            <a:fillRect/>
          </a:stretch>
        </p:blipFill>
        <p:spPr>
          <a:xfrm>
            <a:off x="3" y="3111600"/>
            <a:ext cx="2855249" cy="1981191"/>
          </a:xfrm>
          <a:prstGeom prst="rect">
            <a:avLst/>
          </a:prstGeom>
          <a:noFill/>
          <a:ln>
            <a:noFill/>
          </a:ln>
        </p:spPr>
      </p:pic>
      <p:pic>
        <p:nvPicPr>
          <p:cNvPr id="224" name="Google Shape;224;p25"/>
          <p:cNvPicPr preferRelativeResize="0"/>
          <p:nvPr/>
        </p:nvPicPr>
        <p:blipFill>
          <a:blip r:embed="rId7">
            <a:alphaModFix/>
          </a:blip>
          <a:stretch>
            <a:fillRect/>
          </a:stretch>
        </p:blipFill>
        <p:spPr>
          <a:xfrm>
            <a:off x="3048325" y="3111600"/>
            <a:ext cx="2855249" cy="1981195"/>
          </a:xfrm>
          <a:prstGeom prst="rect">
            <a:avLst/>
          </a:prstGeom>
          <a:noFill/>
          <a:ln>
            <a:noFill/>
          </a:ln>
        </p:spPr>
      </p:pic>
      <p:pic>
        <p:nvPicPr>
          <p:cNvPr id="225" name="Google Shape;225;p25"/>
          <p:cNvPicPr preferRelativeResize="0"/>
          <p:nvPr/>
        </p:nvPicPr>
        <p:blipFill>
          <a:blip r:embed="rId8">
            <a:alphaModFix/>
          </a:blip>
          <a:stretch>
            <a:fillRect/>
          </a:stretch>
        </p:blipFill>
        <p:spPr>
          <a:xfrm>
            <a:off x="6176200" y="3111600"/>
            <a:ext cx="2855249" cy="19811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1297500" y="586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POD</a:t>
            </a:r>
            <a:endParaRPr u="sng"/>
          </a:p>
        </p:txBody>
      </p:sp>
      <p:sp>
        <p:nvSpPr>
          <p:cNvPr id="231" name="Google Shape;231;p26"/>
          <p:cNvSpPr txBox="1"/>
          <p:nvPr>
            <p:ph idx="1" type="body"/>
          </p:nvPr>
        </p:nvSpPr>
        <p:spPr>
          <a:xfrm>
            <a:off x="1297500" y="1373950"/>
            <a:ext cx="7038900" cy="2911200"/>
          </a:xfrm>
          <a:prstGeom prst="rect">
            <a:avLst/>
          </a:prstGeom>
        </p:spPr>
        <p:txBody>
          <a:bodyPr anchorCtr="0" anchor="t" bIns="91425" lIns="91425" spcFirstLastPara="1" rIns="91425" wrap="square" tIns="91425">
            <a:normAutofit fontScale="92500" lnSpcReduction="20000"/>
          </a:bodyPr>
          <a:lstStyle/>
          <a:p>
            <a:pPr indent="0" lvl="0" marL="0" rtl="0" algn="l">
              <a:lnSpc>
                <a:spcPct val="250000"/>
              </a:lnSpc>
              <a:spcBef>
                <a:spcPts val="1200"/>
              </a:spcBef>
              <a:spcAft>
                <a:spcPts val="0"/>
              </a:spcAft>
              <a:buNone/>
            </a:pPr>
            <a:r>
              <a:rPr lang="en" sz="1200">
                <a:highlight>
                  <a:schemeClr val="dk1"/>
                </a:highlight>
                <a:latin typeface="Roboto"/>
                <a:ea typeface="Roboto"/>
                <a:cs typeface="Roboto"/>
                <a:sym typeface="Roboto"/>
              </a:rPr>
              <a:t>The proper orthogonal decomposition (POD) is one of the most used data analysis and modeling techniques in fluid mechanics and has seen many formulations, variants, and applications over the years.</a:t>
            </a:r>
            <a:endParaRPr sz="1200">
              <a:highlight>
                <a:schemeClr val="dk1"/>
              </a:highlight>
              <a:latin typeface="Roboto"/>
              <a:ea typeface="Roboto"/>
              <a:cs typeface="Roboto"/>
              <a:sym typeface="Roboto"/>
            </a:endParaRPr>
          </a:p>
          <a:p>
            <a:pPr indent="0" lvl="0" marL="0" rtl="0" algn="l">
              <a:lnSpc>
                <a:spcPct val="250000"/>
              </a:lnSpc>
              <a:spcBef>
                <a:spcPts val="1200"/>
              </a:spcBef>
              <a:spcAft>
                <a:spcPts val="0"/>
              </a:spcAft>
              <a:buNone/>
            </a:pPr>
            <a:r>
              <a:rPr lang="en" sz="1200">
                <a:latin typeface="Roboto"/>
                <a:ea typeface="Roboto"/>
                <a:cs typeface="Roboto"/>
                <a:sym typeface="Roboto"/>
              </a:rPr>
              <a:t>Suppose we have data that is a function of both space and time.Now,</a:t>
            </a:r>
            <a:endParaRPr sz="1200">
              <a:latin typeface="Roboto"/>
              <a:ea typeface="Roboto"/>
              <a:cs typeface="Roboto"/>
              <a:sym typeface="Roboto"/>
            </a:endParaRPr>
          </a:p>
          <a:p>
            <a:pPr indent="-299085" lvl="0" marL="457200" rtl="0" algn="l">
              <a:lnSpc>
                <a:spcPct val="200000"/>
              </a:lnSpc>
              <a:spcBef>
                <a:spcPts val="1200"/>
              </a:spcBef>
              <a:spcAft>
                <a:spcPts val="0"/>
              </a:spcAft>
              <a:buSzPct val="100000"/>
              <a:buFont typeface="Roboto"/>
              <a:buChar char="●"/>
            </a:pPr>
            <a:r>
              <a:rPr lang="en" sz="1200">
                <a:latin typeface="Roboto"/>
                <a:ea typeface="Roboto"/>
                <a:cs typeface="Roboto"/>
                <a:sym typeface="Roboto"/>
              </a:rPr>
              <a:t>How can I use this data to decompose this system into its building blocks?</a:t>
            </a:r>
            <a:endParaRPr sz="1200">
              <a:latin typeface="Roboto"/>
              <a:ea typeface="Roboto"/>
              <a:cs typeface="Roboto"/>
              <a:sym typeface="Roboto"/>
            </a:endParaRPr>
          </a:p>
          <a:p>
            <a:pPr indent="-299085" lvl="0" marL="457200" rtl="0" algn="l">
              <a:lnSpc>
                <a:spcPct val="250000"/>
              </a:lnSpc>
              <a:spcBef>
                <a:spcPts val="0"/>
              </a:spcBef>
              <a:spcAft>
                <a:spcPts val="0"/>
              </a:spcAft>
              <a:buSzPct val="100000"/>
              <a:buFont typeface="Roboto"/>
              <a:buChar char="●"/>
            </a:pPr>
            <a:r>
              <a:rPr lang="en" sz="1200">
                <a:latin typeface="Roboto"/>
                <a:ea typeface="Roboto"/>
                <a:cs typeface="Roboto"/>
                <a:sym typeface="Roboto"/>
              </a:rPr>
              <a:t>How can we start to understand the features present in the data?</a:t>
            </a:r>
            <a:endParaRPr sz="1200">
              <a:latin typeface="Roboto"/>
              <a:ea typeface="Roboto"/>
              <a:cs typeface="Roboto"/>
              <a:sym typeface="Roboto"/>
            </a:endParaRPr>
          </a:p>
          <a:p>
            <a:pPr indent="-299085" lvl="0" marL="457200" rtl="0" algn="l">
              <a:lnSpc>
                <a:spcPct val="250000"/>
              </a:lnSpc>
              <a:spcBef>
                <a:spcPts val="0"/>
              </a:spcBef>
              <a:spcAft>
                <a:spcPts val="0"/>
              </a:spcAft>
              <a:buSzPct val="100000"/>
              <a:buFont typeface="Roboto"/>
              <a:buChar char="●"/>
            </a:pPr>
            <a:r>
              <a:rPr lang="en" sz="1200">
                <a:latin typeface="Roboto"/>
                <a:ea typeface="Roboto"/>
                <a:cs typeface="Roboto"/>
                <a:sym typeface="Roboto"/>
              </a:rPr>
              <a:t>How can we efficiently store/represent/manipulate the data?</a:t>
            </a:r>
            <a:endParaRPr sz="1200">
              <a:latin typeface="Roboto"/>
              <a:ea typeface="Roboto"/>
              <a:cs typeface="Roboto"/>
              <a:sym typeface="Roboto"/>
            </a:endParaRPr>
          </a:p>
          <a:p>
            <a:pPr indent="-299085" lvl="0" marL="457200" rtl="0" algn="l">
              <a:lnSpc>
                <a:spcPct val="250000"/>
              </a:lnSpc>
              <a:spcBef>
                <a:spcPts val="0"/>
              </a:spcBef>
              <a:spcAft>
                <a:spcPts val="0"/>
              </a:spcAft>
              <a:buSzPct val="100000"/>
              <a:buFont typeface="Roboto"/>
              <a:buChar char="●"/>
            </a:pPr>
            <a:r>
              <a:rPr lang="en" sz="1200">
                <a:latin typeface="Roboto"/>
                <a:ea typeface="Roboto"/>
                <a:cs typeface="Roboto"/>
                <a:sym typeface="Roboto"/>
              </a:rPr>
              <a:t>Can we build a reduced-complexity model for the dynamics that we are interested in?</a:t>
            </a:r>
            <a:endParaRPr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186875" y="5233075"/>
            <a:ext cx="7038900" cy="27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27"/>
          <p:cNvSpPr txBox="1"/>
          <p:nvPr>
            <p:ph idx="1" type="body"/>
          </p:nvPr>
        </p:nvSpPr>
        <p:spPr>
          <a:xfrm>
            <a:off x="1002550" y="294950"/>
            <a:ext cx="7864800" cy="4202100"/>
          </a:xfrm>
          <a:prstGeom prst="rect">
            <a:avLst/>
          </a:prstGeom>
        </p:spPr>
        <p:txBody>
          <a:bodyPr anchorCtr="0" anchor="t" bIns="91425" lIns="91425" spcFirstLastPara="1" rIns="91425" wrap="square" tIns="91425">
            <a:normAutofit/>
          </a:bodyPr>
          <a:lstStyle/>
          <a:p>
            <a:pPr indent="0" lvl="0" marL="0" rtl="0" algn="l">
              <a:lnSpc>
                <a:spcPct val="250000"/>
              </a:lnSpc>
              <a:spcBef>
                <a:spcPts val="1200"/>
              </a:spcBef>
              <a:spcAft>
                <a:spcPts val="0"/>
              </a:spcAft>
              <a:buNone/>
            </a:pPr>
            <a:r>
              <a:rPr lang="en" sz="1200">
                <a:latin typeface="Roboto"/>
                <a:ea typeface="Roboto"/>
                <a:cs typeface="Roboto"/>
                <a:sym typeface="Roboto"/>
              </a:rPr>
              <a:t>To start to answer these questions, we can start with a simple separation of variables:</a:t>
            </a:r>
            <a:endParaRPr sz="1200">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rPr lang="en" sz="1200">
                <a:latin typeface="Roboto"/>
                <a:ea typeface="Roboto"/>
                <a:cs typeface="Roboto"/>
                <a:sym typeface="Roboto"/>
              </a:rPr>
              <a:t>Suppose we collect data at spatial locations X1, X2 ,X3..,Xn</a:t>
            </a:r>
            <a:endParaRPr sz="1200">
              <a:latin typeface="Roboto"/>
              <a:ea typeface="Roboto"/>
              <a:cs typeface="Roboto"/>
              <a:sym typeface="Roboto"/>
            </a:endParaRPr>
          </a:p>
          <a:p>
            <a:pPr indent="0" lvl="0" marL="0" rtl="0" algn="l">
              <a:lnSpc>
                <a:spcPct val="100000"/>
              </a:lnSpc>
              <a:spcBef>
                <a:spcPts val="1200"/>
              </a:spcBef>
              <a:spcAft>
                <a:spcPts val="0"/>
              </a:spcAft>
              <a:buNone/>
            </a:pPr>
            <a:r>
              <a:rPr lang="en" sz="1200">
                <a:latin typeface="Roboto"/>
                <a:ea typeface="Roboto"/>
                <a:cs typeface="Roboto"/>
                <a:sym typeface="Roboto"/>
              </a:rPr>
              <a:t>Suppose we collect data at times ti,t2t3,.....,tm</a:t>
            </a:r>
            <a:endParaRPr sz="1200">
              <a:latin typeface="Roboto"/>
              <a:ea typeface="Roboto"/>
              <a:cs typeface="Roboto"/>
              <a:sym typeface="Roboto"/>
            </a:endParaRPr>
          </a:p>
          <a:p>
            <a:pPr indent="0" lvl="0" marL="0" rtl="0" algn="l">
              <a:lnSpc>
                <a:spcPct val="100000"/>
              </a:lnSpc>
              <a:spcBef>
                <a:spcPts val="1200"/>
              </a:spcBef>
              <a:spcAft>
                <a:spcPts val="1200"/>
              </a:spcAft>
              <a:buNone/>
            </a:pPr>
            <a:r>
              <a:rPr lang="en" sz="1200">
                <a:latin typeface="Roboto"/>
                <a:ea typeface="Roboto"/>
                <a:cs typeface="Roboto"/>
                <a:sym typeface="Roboto"/>
              </a:rPr>
              <a:t>We can start by assembling the data y(x,t) into an m x n matrix</a:t>
            </a:r>
            <a:endParaRPr/>
          </a:p>
        </p:txBody>
      </p:sp>
      <p:pic>
        <p:nvPicPr>
          <p:cNvPr id="238" name="Google Shape;238;p27"/>
          <p:cNvPicPr preferRelativeResize="0"/>
          <p:nvPr/>
        </p:nvPicPr>
        <p:blipFill>
          <a:blip r:embed="rId3">
            <a:alphaModFix/>
          </a:blip>
          <a:stretch>
            <a:fillRect/>
          </a:stretch>
        </p:blipFill>
        <p:spPr>
          <a:xfrm>
            <a:off x="3046775" y="613275"/>
            <a:ext cx="2590800" cy="1209675"/>
          </a:xfrm>
          <a:prstGeom prst="rect">
            <a:avLst/>
          </a:prstGeom>
          <a:noFill/>
          <a:ln>
            <a:noFill/>
          </a:ln>
        </p:spPr>
      </p:pic>
      <p:pic>
        <p:nvPicPr>
          <p:cNvPr id="239" name="Google Shape;239;p27"/>
          <p:cNvPicPr preferRelativeResize="0"/>
          <p:nvPr/>
        </p:nvPicPr>
        <p:blipFill>
          <a:blip r:embed="rId4">
            <a:alphaModFix/>
          </a:blip>
          <a:stretch>
            <a:fillRect/>
          </a:stretch>
        </p:blipFill>
        <p:spPr>
          <a:xfrm>
            <a:off x="2369575" y="3217600"/>
            <a:ext cx="4581525" cy="1781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1500300" y="52531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5" name="Google Shape;245;p28"/>
          <p:cNvSpPr txBox="1"/>
          <p:nvPr>
            <p:ph idx="1" type="body"/>
          </p:nvPr>
        </p:nvSpPr>
        <p:spPr>
          <a:xfrm>
            <a:off x="1297500" y="414800"/>
            <a:ext cx="7038900" cy="40641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lang="en">
                <a:latin typeface="Roboto"/>
                <a:ea typeface="Roboto"/>
                <a:cs typeface="Roboto"/>
                <a:sym typeface="Roboto"/>
              </a:rPr>
              <a:t>If we are measuring vector quantities, we can stack these into the data matrix Similarity.For example, if we measure two components of velocity, u and v.</a:t>
            </a:r>
            <a:endParaRPr>
              <a:latin typeface="Roboto"/>
              <a:ea typeface="Roboto"/>
              <a:cs typeface="Roboto"/>
              <a:sym typeface="Roboto"/>
            </a:endParaRPr>
          </a:p>
          <a:p>
            <a:pPr indent="0" lvl="0" marL="0" rtl="0" algn="l">
              <a:spcBef>
                <a:spcPts val="1200"/>
              </a:spcBef>
              <a:spcAft>
                <a:spcPts val="1200"/>
              </a:spcAft>
              <a:buNone/>
            </a:pPr>
            <a:r>
              <a:t/>
            </a:r>
            <a:endParaRPr/>
          </a:p>
        </p:txBody>
      </p:sp>
      <p:pic>
        <p:nvPicPr>
          <p:cNvPr id="246" name="Google Shape;246;p28"/>
          <p:cNvPicPr preferRelativeResize="0"/>
          <p:nvPr/>
        </p:nvPicPr>
        <p:blipFill>
          <a:blip r:embed="rId3">
            <a:alphaModFix/>
          </a:blip>
          <a:stretch>
            <a:fillRect/>
          </a:stretch>
        </p:blipFill>
        <p:spPr>
          <a:xfrm>
            <a:off x="2681275" y="1175575"/>
            <a:ext cx="3781425" cy="2352675"/>
          </a:xfrm>
          <a:prstGeom prst="rect">
            <a:avLst/>
          </a:prstGeom>
          <a:noFill/>
          <a:ln>
            <a:noFill/>
          </a:ln>
        </p:spPr>
      </p:pic>
      <p:sp>
        <p:nvSpPr>
          <p:cNvPr id="247" name="Google Shape;247;p28"/>
          <p:cNvSpPr txBox="1"/>
          <p:nvPr/>
        </p:nvSpPr>
        <p:spPr>
          <a:xfrm>
            <a:off x="152375" y="4435575"/>
            <a:ext cx="4077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Reference: https://youtu.be/TcqBbtWTcIc</a:t>
            </a:r>
            <a:endParaRPr sz="11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1906250" y="49921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3" name="Google Shape;253;p29"/>
          <p:cNvSpPr txBox="1"/>
          <p:nvPr>
            <p:ph idx="1" type="body"/>
          </p:nvPr>
        </p:nvSpPr>
        <p:spPr>
          <a:xfrm>
            <a:off x="1241863" y="3121225"/>
            <a:ext cx="7038900" cy="167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can be achieved using through a singular value decomposition:</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54" name="Google Shape;254;p29"/>
          <p:cNvPicPr preferRelativeResize="0"/>
          <p:nvPr/>
        </p:nvPicPr>
        <p:blipFill>
          <a:blip r:embed="rId3">
            <a:alphaModFix/>
          </a:blip>
          <a:stretch>
            <a:fillRect/>
          </a:stretch>
        </p:blipFill>
        <p:spPr>
          <a:xfrm>
            <a:off x="1700875" y="493475"/>
            <a:ext cx="5829300" cy="2474650"/>
          </a:xfrm>
          <a:prstGeom prst="rect">
            <a:avLst/>
          </a:prstGeom>
          <a:noFill/>
          <a:ln>
            <a:noFill/>
          </a:ln>
        </p:spPr>
      </p:pic>
      <p:pic>
        <p:nvPicPr>
          <p:cNvPr id="255" name="Google Shape;255;p29"/>
          <p:cNvPicPr preferRelativeResize="0"/>
          <p:nvPr/>
        </p:nvPicPr>
        <p:blipFill>
          <a:blip r:embed="rId4">
            <a:alphaModFix/>
          </a:blip>
          <a:stretch>
            <a:fillRect/>
          </a:stretch>
        </p:blipFill>
        <p:spPr>
          <a:xfrm>
            <a:off x="3632600" y="3653350"/>
            <a:ext cx="2257425" cy="781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POD using Full Singular Value Decomposition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Singular Value Decomposition</a:t>
            </a:r>
            <a:endParaRPr/>
          </a:p>
        </p:txBody>
      </p:sp>
      <p:sp>
        <p:nvSpPr>
          <p:cNvPr id="266" name="Google Shape;266;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It is an </a:t>
            </a:r>
            <a:r>
              <a:rPr lang="en" sz="1600"/>
              <a:t>important</a:t>
            </a:r>
            <a:r>
              <a:rPr lang="en" sz="1600"/>
              <a:t> tool used for data processing. It has to do with data reduction, to find the key correlations. It uses linear algebra to find the most influencing characteristic for any set of data given. </a:t>
            </a:r>
            <a:endParaRPr sz="1600"/>
          </a:p>
          <a:p>
            <a:pPr indent="0" lvl="0" marL="0" rtl="0" algn="l">
              <a:spcBef>
                <a:spcPts val="1200"/>
              </a:spcBef>
              <a:spcAft>
                <a:spcPts val="1200"/>
              </a:spcAft>
              <a:buNone/>
            </a:pPr>
            <a:r>
              <a:rPr lang="en" sz="1600"/>
              <a:t>In this we </a:t>
            </a:r>
            <a:r>
              <a:rPr lang="en" sz="1600"/>
              <a:t>decompose</a:t>
            </a:r>
            <a:r>
              <a:rPr lang="en" sz="1600"/>
              <a:t> a matrix A into three different matrices each carrying </a:t>
            </a:r>
            <a:r>
              <a:rPr lang="en" sz="1600"/>
              <a:t>their</a:t>
            </a:r>
            <a:r>
              <a:rPr lang="en" sz="1600"/>
              <a:t> own significance and for the understanding of the modes.  </a:t>
            </a:r>
            <a:endParaRPr sz="1600"/>
          </a:p>
        </p:txBody>
      </p:sp>
      <p:pic>
        <p:nvPicPr>
          <p:cNvPr id="267" name="Google Shape;267;p31"/>
          <p:cNvPicPr preferRelativeResize="0"/>
          <p:nvPr/>
        </p:nvPicPr>
        <p:blipFill>
          <a:blip r:embed="rId3">
            <a:alphaModFix/>
          </a:blip>
          <a:stretch>
            <a:fillRect/>
          </a:stretch>
        </p:blipFill>
        <p:spPr>
          <a:xfrm>
            <a:off x="3139950" y="3418175"/>
            <a:ext cx="2103275" cy="788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2"/>
          <p:cNvPicPr preferRelativeResize="0"/>
          <p:nvPr/>
        </p:nvPicPr>
        <p:blipFill>
          <a:blip r:embed="rId3">
            <a:alphaModFix/>
          </a:blip>
          <a:stretch>
            <a:fillRect/>
          </a:stretch>
        </p:blipFill>
        <p:spPr>
          <a:xfrm>
            <a:off x="0" y="0"/>
            <a:ext cx="8409749" cy="4667525"/>
          </a:xfrm>
          <a:prstGeom prst="rect">
            <a:avLst/>
          </a:prstGeom>
          <a:noFill/>
          <a:ln>
            <a:noFill/>
          </a:ln>
        </p:spPr>
      </p:pic>
      <p:sp>
        <p:nvSpPr>
          <p:cNvPr id="273" name="Google Shape;273;p32"/>
          <p:cNvSpPr txBox="1"/>
          <p:nvPr/>
        </p:nvSpPr>
        <p:spPr>
          <a:xfrm>
            <a:off x="5634825" y="4851775"/>
            <a:ext cx="31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Ref: https://youtu.be/axfUYYNd-4Y</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3"/>
          <p:cNvPicPr preferRelativeResize="0"/>
          <p:nvPr/>
        </p:nvPicPr>
        <p:blipFill rotWithShape="1">
          <a:blip r:embed="rId3">
            <a:alphaModFix/>
          </a:blip>
          <a:srcRect b="30100" l="0" r="7817" t="22682"/>
          <a:stretch/>
        </p:blipFill>
        <p:spPr>
          <a:xfrm>
            <a:off x="306875" y="722324"/>
            <a:ext cx="5275251" cy="3602252"/>
          </a:xfrm>
          <a:prstGeom prst="rect">
            <a:avLst/>
          </a:prstGeom>
          <a:noFill/>
          <a:ln>
            <a:noFill/>
          </a:ln>
        </p:spPr>
      </p:pic>
      <p:pic>
        <p:nvPicPr>
          <p:cNvPr id="279" name="Google Shape;279;p33"/>
          <p:cNvPicPr preferRelativeResize="0"/>
          <p:nvPr/>
        </p:nvPicPr>
        <p:blipFill>
          <a:blip r:embed="rId4">
            <a:alphaModFix/>
          </a:blip>
          <a:stretch>
            <a:fillRect/>
          </a:stretch>
        </p:blipFill>
        <p:spPr>
          <a:xfrm>
            <a:off x="5873850" y="2774750"/>
            <a:ext cx="1751450" cy="1473625"/>
          </a:xfrm>
          <a:prstGeom prst="rect">
            <a:avLst/>
          </a:prstGeom>
          <a:noFill/>
          <a:ln>
            <a:noFill/>
          </a:ln>
        </p:spPr>
      </p:pic>
      <p:cxnSp>
        <p:nvCxnSpPr>
          <p:cNvPr id="280" name="Google Shape;280;p33"/>
          <p:cNvCxnSpPr/>
          <p:nvPr/>
        </p:nvCxnSpPr>
        <p:spPr>
          <a:xfrm flipH="1" rot="10800000">
            <a:off x="1320425" y="4667600"/>
            <a:ext cx="414600" cy="276300"/>
          </a:xfrm>
          <a:prstGeom prst="straightConnector1">
            <a:avLst/>
          </a:prstGeom>
          <a:noFill/>
          <a:ln cap="flat" cmpd="sng" w="9525">
            <a:solidFill>
              <a:schemeClr val="dk1"/>
            </a:solidFill>
            <a:prstDash val="solid"/>
            <a:round/>
            <a:headEnd len="med" w="med" type="none"/>
            <a:tailEnd len="med" w="med" type="triangle"/>
          </a:ln>
        </p:spPr>
      </p:cxnSp>
      <p:sp>
        <p:nvSpPr>
          <p:cNvPr id="281" name="Google Shape;281;p33"/>
          <p:cNvSpPr txBox="1"/>
          <p:nvPr/>
        </p:nvSpPr>
        <p:spPr>
          <a:xfrm>
            <a:off x="138175" y="153525"/>
            <a:ext cx="363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a:ea typeface="Lato"/>
                <a:cs typeface="Lato"/>
                <a:sym typeface="Lato"/>
              </a:rPr>
              <a:t>Understanding and Visualizing</a:t>
            </a:r>
            <a:endParaRPr sz="2000">
              <a:solidFill>
                <a:schemeClr val="lt1"/>
              </a:solidFill>
              <a:latin typeface="Lato"/>
              <a:ea typeface="Lato"/>
              <a:cs typeface="Lato"/>
              <a:sym typeface="Lato"/>
            </a:endParaRPr>
          </a:p>
        </p:txBody>
      </p:sp>
      <p:cxnSp>
        <p:nvCxnSpPr>
          <p:cNvPr id="282" name="Google Shape;282;p33"/>
          <p:cNvCxnSpPr>
            <a:stCxn id="279" idx="2"/>
          </p:cNvCxnSpPr>
          <p:nvPr/>
        </p:nvCxnSpPr>
        <p:spPr>
          <a:xfrm flipH="1" rot="10800000">
            <a:off x="6749575" y="3930674"/>
            <a:ext cx="743100" cy="3177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4"/>
          <p:cNvPicPr preferRelativeResize="0"/>
          <p:nvPr/>
        </p:nvPicPr>
        <p:blipFill>
          <a:blip r:embed="rId3">
            <a:alphaModFix/>
          </a:blip>
          <a:stretch>
            <a:fillRect/>
          </a:stretch>
        </p:blipFill>
        <p:spPr>
          <a:xfrm>
            <a:off x="188613" y="1662263"/>
            <a:ext cx="5791200" cy="2266950"/>
          </a:xfrm>
          <a:prstGeom prst="rect">
            <a:avLst/>
          </a:prstGeom>
          <a:noFill/>
          <a:ln>
            <a:noFill/>
          </a:ln>
        </p:spPr>
      </p:pic>
      <p:pic>
        <p:nvPicPr>
          <p:cNvPr id="288" name="Google Shape;288;p34"/>
          <p:cNvPicPr preferRelativeResize="0"/>
          <p:nvPr/>
        </p:nvPicPr>
        <p:blipFill>
          <a:blip r:embed="rId4">
            <a:alphaModFix/>
          </a:blip>
          <a:stretch>
            <a:fillRect/>
          </a:stretch>
        </p:blipFill>
        <p:spPr>
          <a:xfrm>
            <a:off x="6076288" y="1484838"/>
            <a:ext cx="2879099" cy="2621834"/>
          </a:xfrm>
          <a:prstGeom prst="rect">
            <a:avLst/>
          </a:prstGeom>
          <a:noFill/>
          <a:ln>
            <a:noFill/>
          </a:ln>
        </p:spPr>
      </p:pic>
      <p:sp>
        <p:nvSpPr>
          <p:cNvPr id="289" name="Google Shape;289;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Interpretation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1282150" y="1941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For SVD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5" name="Google Shape;295;p35"/>
          <p:cNvPicPr preferRelativeResize="0"/>
          <p:nvPr/>
        </p:nvPicPr>
        <p:blipFill>
          <a:blip r:embed="rId3">
            <a:alphaModFix/>
          </a:blip>
          <a:stretch>
            <a:fillRect/>
          </a:stretch>
        </p:blipFill>
        <p:spPr>
          <a:xfrm>
            <a:off x="1282150" y="1229950"/>
            <a:ext cx="6842099" cy="3545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 </a:t>
            </a:r>
            <a:endParaRPr/>
          </a:p>
        </p:txBody>
      </p:sp>
      <p:pic>
        <p:nvPicPr>
          <p:cNvPr id="301" name="Google Shape;301;p36"/>
          <p:cNvPicPr preferRelativeResize="0"/>
          <p:nvPr/>
        </p:nvPicPr>
        <p:blipFill>
          <a:blip r:embed="rId3">
            <a:alphaModFix/>
          </a:blip>
          <a:stretch>
            <a:fillRect/>
          </a:stretch>
        </p:blipFill>
        <p:spPr>
          <a:xfrm>
            <a:off x="152400" y="1122475"/>
            <a:ext cx="8839200" cy="33936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7"/>
          <p:cNvPicPr preferRelativeResize="0"/>
          <p:nvPr/>
        </p:nvPicPr>
        <p:blipFill>
          <a:blip r:embed="rId3">
            <a:alphaModFix/>
          </a:blip>
          <a:stretch>
            <a:fillRect/>
          </a:stretch>
        </p:blipFill>
        <p:spPr>
          <a:xfrm>
            <a:off x="1297500" y="393750"/>
            <a:ext cx="6686449" cy="4537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8"/>
          <p:cNvPicPr preferRelativeResize="0"/>
          <p:nvPr/>
        </p:nvPicPr>
        <p:blipFill>
          <a:blip r:embed="rId3">
            <a:alphaModFix/>
          </a:blip>
          <a:stretch>
            <a:fillRect/>
          </a:stretch>
        </p:blipFill>
        <p:spPr>
          <a:xfrm>
            <a:off x="79475" y="313367"/>
            <a:ext cx="2914500" cy="2009458"/>
          </a:xfrm>
          <a:prstGeom prst="rect">
            <a:avLst/>
          </a:prstGeom>
          <a:noFill/>
          <a:ln>
            <a:noFill/>
          </a:ln>
        </p:spPr>
      </p:pic>
      <p:pic>
        <p:nvPicPr>
          <p:cNvPr id="312" name="Google Shape;312;p38"/>
          <p:cNvPicPr preferRelativeResize="0"/>
          <p:nvPr/>
        </p:nvPicPr>
        <p:blipFill>
          <a:blip r:embed="rId4">
            <a:alphaModFix/>
          </a:blip>
          <a:stretch>
            <a:fillRect/>
          </a:stretch>
        </p:blipFill>
        <p:spPr>
          <a:xfrm>
            <a:off x="3031150" y="319890"/>
            <a:ext cx="2914500" cy="1996959"/>
          </a:xfrm>
          <a:prstGeom prst="rect">
            <a:avLst/>
          </a:prstGeom>
          <a:noFill/>
          <a:ln>
            <a:noFill/>
          </a:ln>
        </p:spPr>
      </p:pic>
      <p:pic>
        <p:nvPicPr>
          <p:cNvPr id="313" name="Google Shape;313;p38"/>
          <p:cNvPicPr preferRelativeResize="0"/>
          <p:nvPr/>
        </p:nvPicPr>
        <p:blipFill>
          <a:blip r:embed="rId5">
            <a:alphaModFix/>
          </a:blip>
          <a:stretch>
            <a:fillRect/>
          </a:stretch>
        </p:blipFill>
        <p:spPr>
          <a:xfrm>
            <a:off x="6058326" y="306684"/>
            <a:ext cx="2960575" cy="1993841"/>
          </a:xfrm>
          <a:prstGeom prst="rect">
            <a:avLst/>
          </a:prstGeom>
          <a:noFill/>
          <a:ln>
            <a:noFill/>
          </a:ln>
        </p:spPr>
      </p:pic>
      <p:pic>
        <p:nvPicPr>
          <p:cNvPr id="314" name="Google Shape;314;p38"/>
          <p:cNvPicPr preferRelativeResize="0"/>
          <p:nvPr/>
        </p:nvPicPr>
        <p:blipFill>
          <a:blip r:embed="rId6">
            <a:alphaModFix/>
          </a:blip>
          <a:stretch>
            <a:fillRect/>
          </a:stretch>
        </p:blipFill>
        <p:spPr>
          <a:xfrm>
            <a:off x="46086" y="2463275"/>
            <a:ext cx="2960564" cy="2031975"/>
          </a:xfrm>
          <a:prstGeom prst="rect">
            <a:avLst/>
          </a:prstGeom>
          <a:noFill/>
          <a:ln>
            <a:noFill/>
          </a:ln>
        </p:spPr>
      </p:pic>
      <p:pic>
        <p:nvPicPr>
          <p:cNvPr id="315" name="Google Shape;315;p38"/>
          <p:cNvPicPr preferRelativeResize="0"/>
          <p:nvPr/>
        </p:nvPicPr>
        <p:blipFill>
          <a:blip r:embed="rId7">
            <a:alphaModFix/>
          </a:blip>
          <a:stretch>
            <a:fillRect/>
          </a:stretch>
        </p:blipFill>
        <p:spPr>
          <a:xfrm>
            <a:off x="6058337" y="2456575"/>
            <a:ext cx="2960575" cy="2045380"/>
          </a:xfrm>
          <a:prstGeom prst="rect">
            <a:avLst/>
          </a:prstGeom>
          <a:noFill/>
          <a:ln>
            <a:noFill/>
          </a:ln>
        </p:spPr>
      </p:pic>
      <p:pic>
        <p:nvPicPr>
          <p:cNvPr id="316" name="Google Shape;316;p38"/>
          <p:cNvPicPr preferRelativeResize="0"/>
          <p:nvPr/>
        </p:nvPicPr>
        <p:blipFill>
          <a:blip r:embed="rId8">
            <a:alphaModFix/>
          </a:blip>
          <a:stretch>
            <a:fillRect/>
          </a:stretch>
        </p:blipFill>
        <p:spPr>
          <a:xfrm>
            <a:off x="3075238" y="2471650"/>
            <a:ext cx="2914499" cy="20152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9"/>
          <p:cNvPicPr preferRelativeResize="0"/>
          <p:nvPr/>
        </p:nvPicPr>
        <p:blipFill>
          <a:blip r:embed="rId3">
            <a:alphaModFix/>
          </a:blip>
          <a:stretch>
            <a:fillRect/>
          </a:stretch>
        </p:blipFill>
        <p:spPr>
          <a:xfrm>
            <a:off x="152400" y="152400"/>
            <a:ext cx="8338223" cy="1679975"/>
          </a:xfrm>
          <a:prstGeom prst="rect">
            <a:avLst/>
          </a:prstGeom>
          <a:noFill/>
          <a:ln>
            <a:noFill/>
          </a:ln>
        </p:spPr>
      </p:pic>
      <p:pic>
        <p:nvPicPr>
          <p:cNvPr id="322" name="Google Shape;322;p39"/>
          <p:cNvPicPr preferRelativeResize="0"/>
          <p:nvPr/>
        </p:nvPicPr>
        <p:blipFill>
          <a:blip r:embed="rId4">
            <a:alphaModFix/>
          </a:blip>
          <a:stretch>
            <a:fillRect/>
          </a:stretch>
        </p:blipFill>
        <p:spPr>
          <a:xfrm>
            <a:off x="152400" y="1984775"/>
            <a:ext cx="4719051" cy="3006325"/>
          </a:xfrm>
          <a:prstGeom prst="rect">
            <a:avLst/>
          </a:prstGeom>
          <a:noFill/>
          <a:ln>
            <a:noFill/>
          </a:ln>
        </p:spPr>
      </p:pic>
      <p:sp>
        <p:nvSpPr>
          <p:cNvPr id="323" name="Google Shape;323;p39"/>
          <p:cNvSpPr txBox="1"/>
          <p:nvPr/>
        </p:nvSpPr>
        <p:spPr>
          <a:xfrm>
            <a:off x="6064725" y="3700250"/>
            <a:ext cx="234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0"/>
          <p:cNvPicPr preferRelativeResize="0"/>
          <p:nvPr/>
        </p:nvPicPr>
        <p:blipFill>
          <a:blip r:embed="rId3">
            <a:alphaModFix/>
          </a:blip>
          <a:stretch>
            <a:fillRect/>
          </a:stretch>
        </p:blipFill>
        <p:spPr>
          <a:xfrm>
            <a:off x="0" y="242675"/>
            <a:ext cx="2909924" cy="2004950"/>
          </a:xfrm>
          <a:prstGeom prst="rect">
            <a:avLst/>
          </a:prstGeom>
          <a:noFill/>
          <a:ln>
            <a:noFill/>
          </a:ln>
        </p:spPr>
      </p:pic>
      <p:pic>
        <p:nvPicPr>
          <p:cNvPr id="329" name="Google Shape;329;p40"/>
          <p:cNvPicPr preferRelativeResize="0"/>
          <p:nvPr/>
        </p:nvPicPr>
        <p:blipFill>
          <a:blip r:embed="rId4">
            <a:alphaModFix/>
          </a:blip>
          <a:stretch>
            <a:fillRect/>
          </a:stretch>
        </p:blipFill>
        <p:spPr>
          <a:xfrm>
            <a:off x="3116800" y="242507"/>
            <a:ext cx="2910400" cy="2004943"/>
          </a:xfrm>
          <a:prstGeom prst="rect">
            <a:avLst/>
          </a:prstGeom>
          <a:noFill/>
          <a:ln>
            <a:noFill/>
          </a:ln>
        </p:spPr>
      </p:pic>
      <p:pic>
        <p:nvPicPr>
          <p:cNvPr id="330" name="Google Shape;330;p40"/>
          <p:cNvPicPr preferRelativeResize="0"/>
          <p:nvPr/>
        </p:nvPicPr>
        <p:blipFill>
          <a:blip r:embed="rId5">
            <a:alphaModFix/>
          </a:blip>
          <a:stretch>
            <a:fillRect/>
          </a:stretch>
        </p:blipFill>
        <p:spPr>
          <a:xfrm>
            <a:off x="6233600" y="249431"/>
            <a:ext cx="2910400" cy="1990469"/>
          </a:xfrm>
          <a:prstGeom prst="rect">
            <a:avLst/>
          </a:prstGeom>
          <a:noFill/>
          <a:ln>
            <a:noFill/>
          </a:ln>
        </p:spPr>
      </p:pic>
      <p:pic>
        <p:nvPicPr>
          <p:cNvPr id="331" name="Google Shape;331;p40"/>
          <p:cNvPicPr preferRelativeResize="0"/>
          <p:nvPr/>
        </p:nvPicPr>
        <p:blipFill>
          <a:blip r:embed="rId6">
            <a:alphaModFix/>
          </a:blip>
          <a:stretch>
            <a:fillRect/>
          </a:stretch>
        </p:blipFill>
        <p:spPr>
          <a:xfrm>
            <a:off x="61425" y="2663875"/>
            <a:ext cx="2979879" cy="2004950"/>
          </a:xfrm>
          <a:prstGeom prst="rect">
            <a:avLst/>
          </a:prstGeom>
          <a:noFill/>
          <a:ln>
            <a:noFill/>
          </a:ln>
        </p:spPr>
      </p:pic>
      <p:pic>
        <p:nvPicPr>
          <p:cNvPr id="332" name="Google Shape;332;p40"/>
          <p:cNvPicPr preferRelativeResize="0"/>
          <p:nvPr/>
        </p:nvPicPr>
        <p:blipFill>
          <a:blip r:embed="rId7">
            <a:alphaModFix/>
          </a:blip>
          <a:stretch>
            <a:fillRect/>
          </a:stretch>
        </p:blipFill>
        <p:spPr>
          <a:xfrm>
            <a:off x="6198863" y="2670300"/>
            <a:ext cx="2979875" cy="2034229"/>
          </a:xfrm>
          <a:prstGeom prst="rect">
            <a:avLst/>
          </a:prstGeom>
          <a:noFill/>
          <a:ln>
            <a:noFill/>
          </a:ln>
        </p:spPr>
      </p:pic>
      <p:pic>
        <p:nvPicPr>
          <p:cNvPr id="333" name="Google Shape;333;p40"/>
          <p:cNvPicPr preferRelativeResize="0"/>
          <p:nvPr/>
        </p:nvPicPr>
        <p:blipFill>
          <a:blip r:embed="rId8">
            <a:alphaModFix/>
          </a:blip>
          <a:stretch>
            <a:fillRect/>
          </a:stretch>
        </p:blipFill>
        <p:spPr>
          <a:xfrm>
            <a:off x="3130150" y="2670300"/>
            <a:ext cx="2979875" cy="199211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POD on Laser Smoke Screen Flow Visualisation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634375"/>
            <a:ext cx="7038900" cy="61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Introduction to schlieren imaging</a:t>
            </a:r>
            <a:endParaRPr u="sng"/>
          </a:p>
        </p:txBody>
      </p:sp>
      <p:sp>
        <p:nvSpPr>
          <p:cNvPr id="148" name="Google Shape;148;p15"/>
          <p:cNvSpPr txBox="1"/>
          <p:nvPr>
            <p:ph idx="1" type="body"/>
          </p:nvPr>
        </p:nvSpPr>
        <p:spPr>
          <a:xfrm>
            <a:off x="1297500" y="1567550"/>
            <a:ext cx="6249900" cy="29112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SzPts val="1400"/>
              <a:buFont typeface="Arial"/>
              <a:buChar char="●"/>
            </a:pPr>
            <a:r>
              <a:rPr lang="en" sz="1400">
                <a:latin typeface="Arial"/>
                <a:ea typeface="Arial"/>
                <a:cs typeface="Arial"/>
                <a:sym typeface="Arial"/>
              </a:rPr>
              <a:t>Schlieren imaging is a process for photographing </a:t>
            </a:r>
            <a:r>
              <a:rPr lang="en" sz="1400">
                <a:uFill>
                  <a:noFill/>
                </a:uFill>
                <a:latin typeface="Arial"/>
                <a:ea typeface="Arial"/>
                <a:cs typeface="Arial"/>
                <a:sym typeface="Arial"/>
                <a:hlinkClick r:id="rId3"/>
              </a:rPr>
              <a:t>fluid</a:t>
            </a:r>
            <a:r>
              <a:rPr lang="en" sz="1400">
                <a:latin typeface="Arial"/>
                <a:ea typeface="Arial"/>
                <a:cs typeface="Arial"/>
                <a:sym typeface="Arial"/>
              </a:rPr>
              <a:t> flow. </a:t>
            </a:r>
            <a:endParaRPr sz="1400">
              <a:latin typeface="Arial"/>
              <a:ea typeface="Arial"/>
              <a:cs typeface="Arial"/>
              <a:sym typeface="Arial"/>
            </a:endParaRPr>
          </a:p>
          <a:p>
            <a:pPr indent="-317500" lvl="0" marL="457200" rtl="0" algn="just">
              <a:spcBef>
                <a:spcPts val="0"/>
              </a:spcBef>
              <a:spcAft>
                <a:spcPts val="0"/>
              </a:spcAft>
              <a:buSzPts val="1400"/>
              <a:buFont typeface="Roboto"/>
              <a:buChar char="●"/>
            </a:pPr>
            <a:r>
              <a:rPr lang="en" sz="1400">
                <a:latin typeface="Roboto"/>
                <a:ea typeface="Roboto"/>
                <a:cs typeface="Roboto"/>
                <a:sym typeface="Roboto"/>
              </a:rPr>
              <a:t>The schlieren imaging technique is a classical optical flow visualization technique based on density changes in the fluid. </a:t>
            </a:r>
            <a:endParaRPr sz="1400">
              <a:latin typeface="Roboto"/>
              <a:ea typeface="Roboto"/>
              <a:cs typeface="Roboto"/>
              <a:sym typeface="Roboto"/>
            </a:endParaRPr>
          </a:p>
          <a:p>
            <a:pPr indent="-317500" lvl="0" marL="457200" rtl="0" algn="just">
              <a:spcBef>
                <a:spcPts val="0"/>
              </a:spcBef>
              <a:spcAft>
                <a:spcPts val="0"/>
              </a:spcAft>
              <a:buSzPts val="1400"/>
              <a:buChar char="●"/>
            </a:pPr>
            <a:r>
              <a:rPr lang="en" sz="1400"/>
              <a:t>Schlieren optics measure the change in the refractive index of either air or another transparent media, and this enables flow patterns around an object to be imaged</a:t>
            </a:r>
            <a:endParaRPr sz="1400"/>
          </a:p>
          <a:p>
            <a:pPr indent="-317500" lvl="0" marL="457200" rtl="0" algn="just">
              <a:spcBef>
                <a:spcPts val="0"/>
              </a:spcBef>
              <a:spcAft>
                <a:spcPts val="0"/>
              </a:spcAft>
              <a:buSzPts val="1400"/>
              <a:buChar char="●"/>
            </a:pPr>
            <a:r>
              <a:rPr lang="en" sz="1400"/>
              <a:t>It is a technique that is used to not only determine the characteristics of the airflow itself but to also evaluate how an object behaves in certain airflow environments. </a:t>
            </a:r>
            <a:endParaRPr sz="1400"/>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10689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using SVD(reduced)</a:t>
            </a:r>
            <a:endParaRPr/>
          </a:p>
          <a:p>
            <a:pPr indent="0" lvl="0" marL="0" rtl="0" algn="l">
              <a:spcBef>
                <a:spcPts val="0"/>
              </a:spcBef>
              <a:spcAft>
                <a:spcPts val="0"/>
              </a:spcAft>
              <a:buNone/>
            </a:pPr>
            <a:r>
              <a:rPr lang="en"/>
              <a:t>(Laser Smoke Screen method)</a:t>
            </a:r>
            <a:endParaRPr/>
          </a:p>
        </p:txBody>
      </p:sp>
      <p:pic>
        <p:nvPicPr>
          <p:cNvPr id="344" name="Google Shape;344;p42"/>
          <p:cNvPicPr preferRelativeResize="0"/>
          <p:nvPr/>
        </p:nvPicPr>
        <p:blipFill rotWithShape="1">
          <a:blip r:embed="rId3">
            <a:alphaModFix/>
          </a:blip>
          <a:srcRect b="30177" l="0" r="0" t="0"/>
          <a:stretch/>
        </p:blipFill>
        <p:spPr>
          <a:xfrm>
            <a:off x="0" y="1227513"/>
            <a:ext cx="4626199" cy="3591275"/>
          </a:xfrm>
          <a:prstGeom prst="rect">
            <a:avLst/>
          </a:prstGeom>
          <a:noFill/>
          <a:ln>
            <a:noFill/>
          </a:ln>
        </p:spPr>
      </p:pic>
      <p:pic>
        <p:nvPicPr>
          <p:cNvPr id="345" name="Google Shape;345;p42"/>
          <p:cNvPicPr preferRelativeResize="0"/>
          <p:nvPr/>
        </p:nvPicPr>
        <p:blipFill>
          <a:blip r:embed="rId4">
            <a:alphaModFix/>
          </a:blip>
          <a:stretch>
            <a:fillRect/>
          </a:stretch>
        </p:blipFill>
        <p:spPr>
          <a:xfrm>
            <a:off x="5382988" y="-12"/>
            <a:ext cx="3495675" cy="2752725"/>
          </a:xfrm>
          <a:prstGeom prst="rect">
            <a:avLst/>
          </a:prstGeom>
          <a:noFill/>
          <a:ln>
            <a:noFill/>
          </a:ln>
        </p:spPr>
      </p:pic>
      <p:pic>
        <p:nvPicPr>
          <p:cNvPr id="346" name="Google Shape;346;p42"/>
          <p:cNvPicPr preferRelativeResize="0"/>
          <p:nvPr/>
        </p:nvPicPr>
        <p:blipFill>
          <a:blip r:embed="rId5">
            <a:alphaModFix/>
          </a:blip>
          <a:stretch>
            <a:fillRect/>
          </a:stretch>
        </p:blipFill>
        <p:spPr>
          <a:xfrm>
            <a:off x="5383000" y="3345263"/>
            <a:ext cx="3543300" cy="1133475"/>
          </a:xfrm>
          <a:prstGeom prst="rect">
            <a:avLst/>
          </a:prstGeom>
          <a:noFill/>
          <a:ln>
            <a:noFill/>
          </a:ln>
        </p:spPr>
      </p:pic>
      <p:cxnSp>
        <p:nvCxnSpPr>
          <p:cNvPr id="347" name="Google Shape;347;p42"/>
          <p:cNvCxnSpPr/>
          <p:nvPr/>
        </p:nvCxnSpPr>
        <p:spPr>
          <a:xfrm flipH="1" rot="10800000">
            <a:off x="4601600" y="1735800"/>
            <a:ext cx="744000" cy="87270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42"/>
          <p:cNvCxnSpPr>
            <a:stCxn id="345" idx="2"/>
            <a:endCxn id="346" idx="0"/>
          </p:cNvCxnSpPr>
          <p:nvPr/>
        </p:nvCxnSpPr>
        <p:spPr>
          <a:xfrm>
            <a:off x="7130825" y="2752713"/>
            <a:ext cx="23700" cy="59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3"/>
          <p:cNvPicPr preferRelativeResize="0"/>
          <p:nvPr/>
        </p:nvPicPr>
        <p:blipFill>
          <a:blip r:embed="rId3">
            <a:alphaModFix/>
          </a:blip>
          <a:stretch>
            <a:fillRect/>
          </a:stretch>
        </p:blipFill>
        <p:spPr>
          <a:xfrm>
            <a:off x="1080050" y="1126675"/>
            <a:ext cx="2457450" cy="342900"/>
          </a:xfrm>
          <a:prstGeom prst="rect">
            <a:avLst/>
          </a:prstGeom>
          <a:noFill/>
          <a:ln>
            <a:noFill/>
          </a:ln>
        </p:spPr>
      </p:pic>
      <p:pic>
        <p:nvPicPr>
          <p:cNvPr id="354" name="Google Shape;354;p43"/>
          <p:cNvPicPr preferRelativeResize="0"/>
          <p:nvPr/>
        </p:nvPicPr>
        <p:blipFill>
          <a:blip r:embed="rId4">
            <a:alphaModFix/>
          </a:blip>
          <a:stretch>
            <a:fillRect/>
          </a:stretch>
        </p:blipFill>
        <p:spPr>
          <a:xfrm>
            <a:off x="518075" y="1985213"/>
            <a:ext cx="3581400" cy="2181225"/>
          </a:xfrm>
          <a:prstGeom prst="rect">
            <a:avLst/>
          </a:prstGeom>
          <a:noFill/>
          <a:ln>
            <a:noFill/>
          </a:ln>
        </p:spPr>
      </p:pic>
      <p:pic>
        <p:nvPicPr>
          <p:cNvPr id="355" name="Google Shape;355;p43"/>
          <p:cNvPicPr preferRelativeResize="0"/>
          <p:nvPr/>
        </p:nvPicPr>
        <p:blipFill>
          <a:blip r:embed="rId5">
            <a:alphaModFix/>
          </a:blip>
          <a:stretch>
            <a:fillRect/>
          </a:stretch>
        </p:blipFill>
        <p:spPr>
          <a:xfrm>
            <a:off x="5111363" y="1737575"/>
            <a:ext cx="3571875" cy="2676525"/>
          </a:xfrm>
          <a:prstGeom prst="rect">
            <a:avLst/>
          </a:prstGeom>
          <a:noFill/>
          <a:ln>
            <a:noFill/>
          </a:ln>
        </p:spPr>
      </p:pic>
      <p:cxnSp>
        <p:nvCxnSpPr>
          <p:cNvPr id="356" name="Google Shape;356;p43"/>
          <p:cNvCxnSpPr>
            <a:stCxn id="353" idx="2"/>
            <a:endCxn id="354" idx="0"/>
          </p:cNvCxnSpPr>
          <p:nvPr/>
        </p:nvCxnSpPr>
        <p:spPr>
          <a:xfrm>
            <a:off x="2308775" y="1469575"/>
            <a:ext cx="0" cy="51570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43"/>
          <p:cNvCxnSpPr>
            <a:stCxn id="354" idx="3"/>
            <a:endCxn id="355" idx="1"/>
          </p:cNvCxnSpPr>
          <p:nvPr/>
        </p:nvCxnSpPr>
        <p:spPr>
          <a:xfrm>
            <a:off x="4099475" y="3075825"/>
            <a:ext cx="1011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ph type="title"/>
          </p:nvPr>
        </p:nvSpPr>
        <p:spPr>
          <a:xfrm>
            <a:off x="381000" y="1954825"/>
            <a:ext cx="3866700" cy="1869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Method Used here is Singular Value Decomposition (SVD)</a:t>
            </a:r>
            <a:endParaRPr/>
          </a:p>
        </p:txBody>
      </p:sp>
      <p:pic>
        <p:nvPicPr>
          <p:cNvPr id="363" name="Google Shape;363;p44"/>
          <p:cNvPicPr preferRelativeResize="0"/>
          <p:nvPr/>
        </p:nvPicPr>
        <p:blipFill rotWithShape="1">
          <a:blip r:embed="rId3">
            <a:alphaModFix/>
          </a:blip>
          <a:srcRect b="3001" l="16872" r="47567" t="16105"/>
          <a:stretch/>
        </p:blipFill>
        <p:spPr>
          <a:xfrm>
            <a:off x="4295150" y="0"/>
            <a:ext cx="4214798" cy="5143501"/>
          </a:xfrm>
          <a:prstGeom prst="rect">
            <a:avLst/>
          </a:prstGeom>
          <a:noFill/>
          <a:ln>
            <a:noFill/>
          </a:ln>
        </p:spPr>
      </p:pic>
      <p:sp>
        <p:nvSpPr>
          <p:cNvPr id="364" name="Google Shape;364;p44"/>
          <p:cNvSpPr txBox="1"/>
          <p:nvPr/>
        </p:nvSpPr>
        <p:spPr>
          <a:xfrm>
            <a:off x="1095375" y="4455325"/>
            <a:ext cx="382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ato"/>
                <a:ea typeface="Lato"/>
                <a:cs typeface="Lato"/>
                <a:sym typeface="Lato"/>
              </a:rPr>
              <a:t>Reference:</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Datadiagrams</a:t>
            </a:r>
            <a:endParaRPr sz="8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5"/>
          <p:cNvSpPr txBox="1"/>
          <p:nvPr>
            <p:ph type="title"/>
          </p:nvPr>
        </p:nvSpPr>
        <p:spPr>
          <a:xfrm>
            <a:off x="287175" y="2114700"/>
            <a:ext cx="30102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Graphical Representation</a:t>
            </a:r>
            <a:endParaRPr/>
          </a:p>
        </p:txBody>
      </p:sp>
      <p:pic>
        <p:nvPicPr>
          <p:cNvPr id="370" name="Google Shape;370;p45"/>
          <p:cNvPicPr preferRelativeResize="0"/>
          <p:nvPr/>
        </p:nvPicPr>
        <p:blipFill rotWithShape="1">
          <a:blip r:embed="rId3">
            <a:alphaModFix/>
          </a:blip>
          <a:srcRect b="4309" l="11953" r="44452" t="17049"/>
          <a:stretch/>
        </p:blipFill>
        <p:spPr>
          <a:xfrm>
            <a:off x="3388175" y="0"/>
            <a:ext cx="5314968" cy="5143501"/>
          </a:xfrm>
          <a:prstGeom prst="rect">
            <a:avLst/>
          </a:prstGeom>
          <a:noFill/>
          <a:ln>
            <a:noFill/>
          </a:ln>
        </p:spPr>
      </p:pic>
      <p:sp>
        <p:nvSpPr>
          <p:cNvPr id="371" name="Google Shape;371;p45"/>
          <p:cNvSpPr txBox="1"/>
          <p:nvPr/>
        </p:nvSpPr>
        <p:spPr>
          <a:xfrm>
            <a:off x="381000" y="4527775"/>
            <a:ext cx="382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ato"/>
                <a:ea typeface="Lato"/>
                <a:cs typeface="Lato"/>
                <a:sym typeface="Lato"/>
              </a:rPr>
              <a:t>Reference:</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Datadiagrams</a:t>
            </a:r>
            <a:endParaRPr sz="800">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b="1" lang="en" sz="3100"/>
              <a:t>Reduced SVD</a:t>
            </a:r>
            <a:endParaRPr b="1" sz="3100"/>
          </a:p>
        </p:txBody>
      </p:sp>
      <p:sp>
        <p:nvSpPr>
          <p:cNvPr id="377" name="Google Shape;377;p46"/>
          <p:cNvSpPr txBox="1"/>
          <p:nvPr>
            <p:ph idx="1" type="body"/>
          </p:nvPr>
        </p:nvSpPr>
        <p:spPr>
          <a:xfrm>
            <a:off x="142600" y="1853625"/>
            <a:ext cx="4429500" cy="180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m−r columns that span the left null space are </a:t>
            </a:r>
            <a:r>
              <a:rPr lang="en"/>
              <a:t>removed from U.</a:t>
            </a:r>
            <a:endParaRPr/>
          </a:p>
          <a:p>
            <a:pPr indent="-311150" lvl="0" marL="457200" rtl="0" algn="l">
              <a:spcBef>
                <a:spcPts val="0"/>
              </a:spcBef>
              <a:spcAft>
                <a:spcPts val="0"/>
              </a:spcAft>
              <a:buSzPts val="1300"/>
              <a:buChar char="●"/>
            </a:pPr>
            <a:r>
              <a:rPr lang="en"/>
              <a:t>the padded rows and columns of zeros are removed from Σ.</a:t>
            </a:r>
            <a:endParaRPr/>
          </a:p>
          <a:p>
            <a:pPr indent="-311150" lvl="0" marL="457200" rtl="0" algn="l">
              <a:spcBef>
                <a:spcPts val="0"/>
              </a:spcBef>
              <a:spcAft>
                <a:spcPts val="0"/>
              </a:spcAft>
              <a:buSzPts val="1300"/>
              <a:buChar char="●"/>
            </a:pPr>
            <a:r>
              <a:rPr lang="en"/>
              <a:t>the n−r columns that span the null space are removed from V.</a:t>
            </a:r>
            <a:endParaRPr/>
          </a:p>
        </p:txBody>
      </p:sp>
      <p:pic>
        <p:nvPicPr>
          <p:cNvPr id="378" name="Google Shape;378;p46"/>
          <p:cNvPicPr preferRelativeResize="0"/>
          <p:nvPr/>
        </p:nvPicPr>
        <p:blipFill>
          <a:blip r:embed="rId3">
            <a:alphaModFix/>
          </a:blip>
          <a:stretch>
            <a:fillRect/>
          </a:stretch>
        </p:blipFill>
        <p:spPr>
          <a:xfrm>
            <a:off x="4768887" y="1306488"/>
            <a:ext cx="4225163" cy="2530525"/>
          </a:xfrm>
          <a:prstGeom prst="rect">
            <a:avLst/>
          </a:prstGeom>
          <a:noFill/>
          <a:ln>
            <a:noFill/>
          </a:ln>
        </p:spPr>
      </p:pic>
      <p:pic>
        <p:nvPicPr>
          <p:cNvPr id="379" name="Google Shape;379;p46"/>
          <p:cNvPicPr preferRelativeResize="0"/>
          <p:nvPr/>
        </p:nvPicPr>
        <p:blipFill>
          <a:blip r:embed="rId4">
            <a:alphaModFix/>
          </a:blip>
          <a:stretch>
            <a:fillRect/>
          </a:stretch>
        </p:blipFill>
        <p:spPr>
          <a:xfrm>
            <a:off x="641600" y="1307850"/>
            <a:ext cx="4001445" cy="359950"/>
          </a:xfrm>
          <a:prstGeom prst="rect">
            <a:avLst/>
          </a:prstGeom>
          <a:noFill/>
          <a:ln>
            <a:noFill/>
          </a:ln>
        </p:spPr>
      </p:pic>
      <p:sp>
        <p:nvSpPr>
          <p:cNvPr id="380" name="Google Shape;380;p46"/>
          <p:cNvSpPr txBox="1"/>
          <p:nvPr/>
        </p:nvSpPr>
        <p:spPr>
          <a:xfrm>
            <a:off x="142600" y="3903075"/>
            <a:ext cx="8679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                                                                                                                                                                                                                                              Both reduced SVD and full SVD results in the original A with no information loss.</a:t>
            </a:r>
            <a:endParaRPr>
              <a:solidFill>
                <a:srgbClr val="FF0000"/>
              </a:solidFill>
              <a:latin typeface="Lato"/>
              <a:ea typeface="Lato"/>
              <a:cs typeface="Lato"/>
              <a:sym typeface="Lato"/>
            </a:endParaRPr>
          </a:p>
          <a:p>
            <a:pPr indent="0" lvl="0" marL="0" rtl="0" algn="l">
              <a:spcBef>
                <a:spcPts val="0"/>
              </a:spcBef>
              <a:spcAft>
                <a:spcPts val="0"/>
              </a:spcAft>
              <a:buNone/>
            </a:pPr>
            <a:r>
              <a:t/>
            </a:r>
            <a:endParaRPr>
              <a:solidFill>
                <a:srgbClr val="FF0000"/>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                                                                                                                                                                                                           </a:t>
            </a:r>
            <a:endParaRPr sz="800">
              <a:solidFill>
                <a:schemeClr val="lt1"/>
              </a:solidFill>
              <a:latin typeface="Lato"/>
              <a:ea typeface="Lato"/>
              <a:cs typeface="Lato"/>
              <a:sym typeface="Lato"/>
            </a:endParaRPr>
          </a:p>
          <a:p>
            <a:pPr indent="0" lvl="0" marL="0" rtl="0" algn="l">
              <a:spcBef>
                <a:spcPts val="0"/>
              </a:spcBef>
              <a:spcAft>
                <a:spcPts val="0"/>
              </a:spcAft>
              <a:buNone/>
            </a:pPr>
            <a:r>
              <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                                                                                                                                                                                                                                 Source: https://www.cs.utexas.edu/users/flame/laff/alaff/chapter02-the-reduced-svd.html</a:t>
            </a:r>
            <a:endParaRPr sz="8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47"/>
          <p:cNvPicPr preferRelativeResize="0"/>
          <p:nvPr/>
        </p:nvPicPr>
        <p:blipFill>
          <a:blip r:embed="rId3">
            <a:alphaModFix/>
          </a:blip>
          <a:stretch>
            <a:fillRect/>
          </a:stretch>
        </p:blipFill>
        <p:spPr>
          <a:xfrm>
            <a:off x="65473" y="116698"/>
            <a:ext cx="4139149" cy="2680075"/>
          </a:xfrm>
          <a:prstGeom prst="rect">
            <a:avLst/>
          </a:prstGeom>
          <a:noFill/>
          <a:ln>
            <a:noFill/>
          </a:ln>
        </p:spPr>
      </p:pic>
      <p:pic>
        <p:nvPicPr>
          <p:cNvPr id="386" name="Google Shape;386;p47"/>
          <p:cNvPicPr preferRelativeResize="0"/>
          <p:nvPr/>
        </p:nvPicPr>
        <p:blipFill>
          <a:blip r:embed="rId4">
            <a:alphaModFix/>
          </a:blip>
          <a:stretch>
            <a:fillRect/>
          </a:stretch>
        </p:blipFill>
        <p:spPr>
          <a:xfrm>
            <a:off x="3389275" y="2267000"/>
            <a:ext cx="5649951" cy="2549525"/>
          </a:xfrm>
          <a:prstGeom prst="rect">
            <a:avLst/>
          </a:prstGeom>
          <a:noFill/>
          <a:ln>
            <a:noFill/>
          </a:ln>
        </p:spPr>
      </p:pic>
      <p:pic>
        <p:nvPicPr>
          <p:cNvPr id="387" name="Google Shape;387;p47"/>
          <p:cNvPicPr preferRelativeResize="0"/>
          <p:nvPr/>
        </p:nvPicPr>
        <p:blipFill>
          <a:blip r:embed="rId5">
            <a:alphaModFix/>
          </a:blip>
          <a:stretch>
            <a:fillRect/>
          </a:stretch>
        </p:blipFill>
        <p:spPr>
          <a:xfrm>
            <a:off x="-2" y="3368862"/>
            <a:ext cx="3064675" cy="1650838"/>
          </a:xfrm>
          <a:prstGeom prst="rect">
            <a:avLst/>
          </a:prstGeom>
          <a:noFill/>
          <a:ln>
            <a:noFill/>
          </a:ln>
        </p:spPr>
      </p:pic>
      <p:pic>
        <p:nvPicPr>
          <p:cNvPr id="388" name="Google Shape;388;p47"/>
          <p:cNvPicPr preferRelativeResize="0"/>
          <p:nvPr/>
        </p:nvPicPr>
        <p:blipFill>
          <a:blip r:embed="rId6">
            <a:alphaModFix/>
          </a:blip>
          <a:stretch>
            <a:fillRect/>
          </a:stretch>
        </p:blipFill>
        <p:spPr>
          <a:xfrm>
            <a:off x="4571988" y="393750"/>
            <a:ext cx="4467225" cy="647700"/>
          </a:xfrm>
          <a:prstGeom prst="rect">
            <a:avLst/>
          </a:prstGeom>
          <a:noFill/>
          <a:ln>
            <a:noFill/>
          </a:ln>
        </p:spPr>
      </p:pic>
      <p:sp>
        <p:nvSpPr>
          <p:cNvPr id="389" name="Google Shape;389;p47"/>
          <p:cNvSpPr/>
          <p:nvPr/>
        </p:nvSpPr>
        <p:spPr>
          <a:xfrm flipH="1" rot="10783239">
            <a:off x="3956696" y="641651"/>
            <a:ext cx="615307" cy="278100"/>
          </a:xfrm>
          <a:prstGeom prst="leftArrow">
            <a:avLst>
              <a:gd fmla="val 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7"/>
          <p:cNvSpPr/>
          <p:nvPr/>
        </p:nvSpPr>
        <p:spPr>
          <a:xfrm flipH="1" rot="5383239">
            <a:off x="1435746" y="2943764"/>
            <a:ext cx="615307" cy="278100"/>
          </a:xfrm>
          <a:prstGeom prst="leftArrow">
            <a:avLst>
              <a:gd fmla="val 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6" name="Google Shape;396;p4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7" name="Google Shape;397;p48"/>
          <p:cNvPicPr preferRelativeResize="0"/>
          <p:nvPr/>
        </p:nvPicPr>
        <p:blipFill>
          <a:blip r:embed="rId3">
            <a:alphaModFix/>
          </a:blip>
          <a:stretch>
            <a:fillRect/>
          </a:stretch>
        </p:blipFill>
        <p:spPr>
          <a:xfrm>
            <a:off x="105975" y="94050"/>
            <a:ext cx="2958700" cy="1727850"/>
          </a:xfrm>
          <a:prstGeom prst="rect">
            <a:avLst/>
          </a:prstGeom>
          <a:noFill/>
          <a:ln>
            <a:noFill/>
          </a:ln>
        </p:spPr>
      </p:pic>
      <p:pic>
        <p:nvPicPr>
          <p:cNvPr id="398" name="Google Shape;398;p48"/>
          <p:cNvPicPr preferRelativeResize="0"/>
          <p:nvPr/>
        </p:nvPicPr>
        <p:blipFill>
          <a:blip r:embed="rId4">
            <a:alphaModFix/>
          </a:blip>
          <a:stretch>
            <a:fillRect/>
          </a:stretch>
        </p:blipFill>
        <p:spPr>
          <a:xfrm>
            <a:off x="3010650" y="94024"/>
            <a:ext cx="2958700" cy="1727901"/>
          </a:xfrm>
          <a:prstGeom prst="rect">
            <a:avLst/>
          </a:prstGeom>
          <a:noFill/>
          <a:ln>
            <a:noFill/>
          </a:ln>
        </p:spPr>
      </p:pic>
      <p:pic>
        <p:nvPicPr>
          <p:cNvPr id="399" name="Google Shape;399;p48"/>
          <p:cNvPicPr preferRelativeResize="0"/>
          <p:nvPr/>
        </p:nvPicPr>
        <p:blipFill>
          <a:blip r:embed="rId5">
            <a:alphaModFix/>
          </a:blip>
          <a:stretch>
            <a:fillRect/>
          </a:stretch>
        </p:blipFill>
        <p:spPr>
          <a:xfrm>
            <a:off x="5969351" y="124200"/>
            <a:ext cx="2855325" cy="1667543"/>
          </a:xfrm>
          <a:prstGeom prst="rect">
            <a:avLst/>
          </a:prstGeom>
          <a:noFill/>
          <a:ln>
            <a:noFill/>
          </a:ln>
        </p:spPr>
      </p:pic>
      <p:pic>
        <p:nvPicPr>
          <p:cNvPr id="400" name="Google Shape;400;p48"/>
          <p:cNvPicPr preferRelativeResize="0"/>
          <p:nvPr/>
        </p:nvPicPr>
        <p:blipFill>
          <a:blip r:embed="rId6">
            <a:alphaModFix/>
          </a:blip>
          <a:stretch>
            <a:fillRect/>
          </a:stretch>
        </p:blipFill>
        <p:spPr>
          <a:xfrm>
            <a:off x="105975" y="1707813"/>
            <a:ext cx="2958700" cy="1727861"/>
          </a:xfrm>
          <a:prstGeom prst="rect">
            <a:avLst/>
          </a:prstGeom>
          <a:noFill/>
          <a:ln>
            <a:noFill/>
          </a:ln>
        </p:spPr>
      </p:pic>
      <p:pic>
        <p:nvPicPr>
          <p:cNvPr id="401" name="Google Shape;401;p48"/>
          <p:cNvPicPr preferRelativeResize="0"/>
          <p:nvPr/>
        </p:nvPicPr>
        <p:blipFill>
          <a:blip r:embed="rId7">
            <a:alphaModFix/>
          </a:blip>
          <a:stretch>
            <a:fillRect/>
          </a:stretch>
        </p:blipFill>
        <p:spPr>
          <a:xfrm>
            <a:off x="3010650" y="1707805"/>
            <a:ext cx="2958700" cy="1727871"/>
          </a:xfrm>
          <a:prstGeom prst="rect">
            <a:avLst/>
          </a:prstGeom>
          <a:noFill/>
          <a:ln>
            <a:noFill/>
          </a:ln>
        </p:spPr>
      </p:pic>
      <p:pic>
        <p:nvPicPr>
          <p:cNvPr id="402" name="Google Shape;402;p48"/>
          <p:cNvPicPr preferRelativeResize="0"/>
          <p:nvPr/>
        </p:nvPicPr>
        <p:blipFill rotWithShape="1">
          <a:blip r:embed="rId8">
            <a:alphaModFix/>
          </a:blip>
          <a:srcRect b="0" l="3000" r="-2999" t="0"/>
          <a:stretch/>
        </p:blipFill>
        <p:spPr>
          <a:xfrm>
            <a:off x="6061138" y="1737987"/>
            <a:ext cx="2855325" cy="1667500"/>
          </a:xfrm>
          <a:prstGeom prst="rect">
            <a:avLst/>
          </a:prstGeom>
          <a:noFill/>
          <a:ln>
            <a:noFill/>
          </a:ln>
        </p:spPr>
      </p:pic>
      <p:pic>
        <p:nvPicPr>
          <p:cNvPr id="403" name="Google Shape;403;p48"/>
          <p:cNvPicPr preferRelativeResize="0"/>
          <p:nvPr/>
        </p:nvPicPr>
        <p:blipFill>
          <a:blip r:embed="rId9">
            <a:alphaModFix/>
          </a:blip>
          <a:stretch>
            <a:fillRect/>
          </a:stretch>
        </p:blipFill>
        <p:spPr>
          <a:xfrm>
            <a:off x="67200" y="3327025"/>
            <a:ext cx="3036250" cy="1773175"/>
          </a:xfrm>
          <a:prstGeom prst="rect">
            <a:avLst/>
          </a:prstGeom>
          <a:noFill/>
          <a:ln>
            <a:noFill/>
          </a:ln>
        </p:spPr>
      </p:pic>
      <p:pic>
        <p:nvPicPr>
          <p:cNvPr id="404" name="Google Shape;404;p48"/>
          <p:cNvPicPr preferRelativeResize="0"/>
          <p:nvPr/>
        </p:nvPicPr>
        <p:blipFill>
          <a:blip r:embed="rId10">
            <a:alphaModFix/>
          </a:blip>
          <a:stretch>
            <a:fillRect/>
          </a:stretch>
        </p:blipFill>
        <p:spPr>
          <a:xfrm>
            <a:off x="5995275" y="3335050"/>
            <a:ext cx="2958700" cy="1727907"/>
          </a:xfrm>
          <a:prstGeom prst="rect">
            <a:avLst/>
          </a:prstGeom>
          <a:noFill/>
          <a:ln>
            <a:noFill/>
          </a:ln>
        </p:spPr>
      </p:pic>
      <p:pic>
        <p:nvPicPr>
          <p:cNvPr id="405" name="Google Shape;405;p48"/>
          <p:cNvPicPr preferRelativeResize="0"/>
          <p:nvPr/>
        </p:nvPicPr>
        <p:blipFill>
          <a:blip r:embed="rId11">
            <a:alphaModFix/>
          </a:blip>
          <a:stretch>
            <a:fillRect/>
          </a:stretch>
        </p:blipFill>
        <p:spPr>
          <a:xfrm>
            <a:off x="3064675" y="3327050"/>
            <a:ext cx="3036250" cy="1773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POD using Covariance Matrix</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Proper Orthogonal Decomposition </a:t>
            </a:r>
            <a:endParaRPr/>
          </a:p>
          <a:p>
            <a:pPr indent="0" lvl="0" marL="0" rtl="0" algn="l">
              <a:spcBef>
                <a:spcPts val="0"/>
              </a:spcBef>
              <a:spcAft>
                <a:spcPts val="0"/>
              </a:spcAft>
              <a:buNone/>
            </a:pPr>
            <a:r>
              <a:rPr lang="en"/>
              <a:t>(Covariance Matrix Method)</a:t>
            </a:r>
            <a:endParaRPr/>
          </a:p>
        </p:txBody>
      </p:sp>
      <p:sp>
        <p:nvSpPr>
          <p:cNvPr id="416" name="Google Shape;416;p5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t>The method of covariance calculation for the use in proper orthogonal decomposition is mainly used as a statistical method </a:t>
            </a:r>
            <a:r>
              <a:rPr lang="en"/>
              <a:t>contrary</a:t>
            </a:r>
            <a:r>
              <a:rPr lang="en"/>
              <a:t> to the SVD method which is mainly used as a tool of linear algebra.</a:t>
            </a:r>
            <a:endParaRPr/>
          </a:p>
          <a:p>
            <a:pPr indent="0" lvl="0" marL="0" rtl="0" algn="just">
              <a:spcBef>
                <a:spcPts val="1200"/>
              </a:spcBef>
              <a:spcAft>
                <a:spcPts val="0"/>
              </a:spcAft>
              <a:buNone/>
            </a:pPr>
            <a:r>
              <a:rPr lang="en"/>
              <a:t>In this method, the first goal is to convert the given images into a linear array. The input images for this case (shock wave images) are of the size 1920 x 1080 pixels. These are first resolved into a smaller </a:t>
            </a:r>
            <a:r>
              <a:rPr lang="en"/>
              <a:t>dimension</a:t>
            </a:r>
            <a:r>
              <a:rPr lang="en"/>
              <a:t> of 100 x 69 pixels. This is done so as to reduce the calculative complexity (memory and time) that is faced during the covariance matrix generation and calculation.</a:t>
            </a:r>
            <a:endParaRPr/>
          </a:p>
          <a:p>
            <a:pPr indent="0" lvl="0" marL="0" rtl="0" algn="just">
              <a:spcBef>
                <a:spcPts val="1200"/>
              </a:spcBef>
              <a:spcAft>
                <a:spcPts val="1200"/>
              </a:spcAft>
              <a:buNone/>
            </a:pPr>
            <a:r>
              <a:rPr lang="en"/>
              <a:t>The entire input image can be considered to be an array of the dimension 100 x 69. This can be </a:t>
            </a:r>
            <a:r>
              <a:rPr lang="en"/>
              <a:t>converter</a:t>
            </a:r>
            <a:r>
              <a:rPr lang="en"/>
              <a:t> into a linear array of the size 1 x 6900 elements. This process is repeated for all the images (124 images of final generated shock) to create a final 2D array of dimensions 124 x 6900. This array represents the entire set of useful images.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1"/>
          <p:cNvPicPr preferRelativeResize="0"/>
          <p:nvPr/>
        </p:nvPicPr>
        <p:blipFill>
          <a:blip r:embed="rId3">
            <a:alphaModFix/>
          </a:blip>
          <a:stretch>
            <a:fillRect/>
          </a:stretch>
        </p:blipFill>
        <p:spPr>
          <a:xfrm>
            <a:off x="1140100" y="534450"/>
            <a:ext cx="3481600" cy="1692550"/>
          </a:xfrm>
          <a:prstGeom prst="rect">
            <a:avLst/>
          </a:prstGeom>
          <a:noFill/>
          <a:ln>
            <a:noFill/>
          </a:ln>
        </p:spPr>
      </p:pic>
      <p:pic>
        <p:nvPicPr>
          <p:cNvPr id="422" name="Google Shape;422;p51"/>
          <p:cNvPicPr preferRelativeResize="0"/>
          <p:nvPr/>
        </p:nvPicPr>
        <p:blipFill>
          <a:blip r:embed="rId4">
            <a:alphaModFix/>
          </a:blip>
          <a:stretch>
            <a:fillRect/>
          </a:stretch>
        </p:blipFill>
        <p:spPr>
          <a:xfrm>
            <a:off x="5622050" y="534450"/>
            <a:ext cx="3183340" cy="1692550"/>
          </a:xfrm>
          <a:prstGeom prst="rect">
            <a:avLst/>
          </a:prstGeom>
          <a:noFill/>
          <a:ln>
            <a:noFill/>
          </a:ln>
        </p:spPr>
      </p:pic>
      <p:cxnSp>
        <p:nvCxnSpPr>
          <p:cNvPr id="423" name="Google Shape;423;p51"/>
          <p:cNvCxnSpPr/>
          <p:nvPr/>
        </p:nvCxnSpPr>
        <p:spPr>
          <a:xfrm flipH="1" rot="10800000">
            <a:off x="4786475" y="1375625"/>
            <a:ext cx="670800" cy="10200"/>
          </a:xfrm>
          <a:prstGeom prst="straightConnector1">
            <a:avLst/>
          </a:prstGeom>
          <a:noFill/>
          <a:ln cap="flat" cmpd="sng" w="9525">
            <a:solidFill>
              <a:schemeClr val="dk2"/>
            </a:solidFill>
            <a:prstDash val="solid"/>
            <a:round/>
            <a:headEnd len="med" w="med" type="none"/>
            <a:tailEnd len="med" w="med" type="triangle"/>
          </a:ln>
        </p:spPr>
      </p:cxnSp>
      <p:pic>
        <p:nvPicPr>
          <p:cNvPr id="424" name="Google Shape;424;p51"/>
          <p:cNvPicPr preferRelativeResize="0"/>
          <p:nvPr/>
        </p:nvPicPr>
        <p:blipFill>
          <a:blip r:embed="rId5">
            <a:alphaModFix/>
          </a:blip>
          <a:stretch>
            <a:fillRect/>
          </a:stretch>
        </p:blipFill>
        <p:spPr>
          <a:xfrm>
            <a:off x="1140100" y="2571750"/>
            <a:ext cx="5226274" cy="1894600"/>
          </a:xfrm>
          <a:prstGeom prst="rect">
            <a:avLst/>
          </a:prstGeom>
          <a:noFill/>
          <a:ln>
            <a:noFill/>
          </a:ln>
        </p:spPr>
      </p:pic>
      <p:cxnSp>
        <p:nvCxnSpPr>
          <p:cNvPr id="425" name="Google Shape;425;p51"/>
          <p:cNvCxnSpPr/>
          <p:nvPr/>
        </p:nvCxnSpPr>
        <p:spPr>
          <a:xfrm>
            <a:off x="7612750" y="2720825"/>
            <a:ext cx="0" cy="73620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51"/>
          <p:cNvCxnSpPr/>
          <p:nvPr/>
        </p:nvCxnSpPr>
        <p:spPr>
          <a:xfrm rot="10800000">
            <a:off x="6671650" y="3457025"/>
            <a:ext cx="941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7199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2588" u="sng">
                <a:highlight>
                  <a:schemeClr val="dk1"/>
                </a:highlight>
                <a:latin typeface="Roboto"/>
                <a:ea typeface="Roboto"/>
                <a:cs typeface="Roboto"/>
                <a:sym typeface="Roboto"/>
              </a:rPr>
              <a:t>Background</a:t>
            </a:r>
            <a:endParaRPr sz="2588" u="sng">
              <a:highlight>
                <a:schemeClr val="dk1"/>
              </a:highlight>
              <a:latin typeface="Roboto"/>
              <a:ea typeface="Roboto"/>
              <a:cs typeface="Roboto"/>
              <a:sym typeface="Roboto"/>
            </a:endParaRPr>
          </a:p>
          <a:p>
            <a:pPr indent="0" lvl="0" marL="0" rtl="0" algn="l">
              <a:spcBef>
                <a:spcPts val="900"/>
              </a:spcBef>
              <a:spcAft>
                <a:spcPts val="0"/>
              </a:spcAft>
              <a:buNone/>
            </a:pPr>
            <a:r>
              <a:t/>
            </a:r>
            <a:endParaRPr/>
          </a:p>
        </p:txBody>
      </p:sp>
      <p:sp>
        <p:nvSpPr>
          <p:cNvPr id="154" name="Google Shape;154;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Roboto"/>
                <a:ea typeface="Roboto"/>
                <a:cs typeface="Roboto"/>
                <a:sym typeface="Roboto"/>
              </a:rPr>
              <a:t>Schlieren imaging systems have been used since the early 1800’s to visualize fluctuations in optical density, but between 1859 and 1864, August Toepler rediscovered the technique and named it after the German term for optical inhomogeneities in glass . The term "Schlieren" refers to any optical inhomogeneities in a transparent medium.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2"/>
          <p:cNvPicPr preferRelativeResize="0"/>
          <p:nvPr/>
        </p:nvPicPr>
        <p:blipFill>
          <a:blip r:embed="rId3">
            <a:alphaModFix/>
          </a:blip>
          <a:stretch>
            <a:fillRect/>
          </a:stretch>
        </p:blipFill>
        <p:spPr>
          <a:xfrm>
            <a:off x="1366726" y="1303925"/>
            <a:ext cx="6410549" cy="3420276"/>
          </a:xfrm>
          <a:prstGeom prst="rect">
            <a:avLst/>
          </a:prstGeom>
          <a:noFill/>
          <a:ln>
            <a:noFill/>
          </a:ln>
        </p:spPr>
      </p:pic>
      <p:sp>
        <p:nvSpPr>
          <p:cNvPr id="432" name="Google Shape;432;p52"/>
          <p:cNvSpPr txBox="1"/>
          <p:nvPr>
            <p:ph type="title"/>
          </p:nvPr>
        </p:nvSpPr>
        <p:spPr>
          <a:xfrm>
            <a:off x="1297500" y="738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Importing of Useful Images</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53"/>
          <p:cNvPicPr preferRelativeResize="0"/>
          <p:nvPr/>
        </p:nvPicPr>
        <p:blipFill>
          <a:blip r:embed="rId3">
            <a:alphaModFix/>
          </a:blip>
          <a:stretch>
            <a:fillRect/>
          </a:stretch>
        </p:blipFill>
        <p:spPr>
          <a:xfrm>
            <a:off x="1416500" y="1332475"/>
            <a:ext cx="6310999" cy="3485624"/>
          </a:xfrm>
          <a:prstGeom prst="rect">
            <a:avLst/>
          </a:prstGeom>
          <a:noFill/>
          <a:ln>
            <a:noFill/>
          </a:ln>
        </p:spPr>
      </p:pic>
      <p:sp>
        <p:nvSpPr>
          <p:cNvPr id="438" name="Google Shape;438;p53"/>
          <p:cNvSpPr txBox="1"/>
          <p:nvPr>
            <p:ph type="title"/>
          </p:nvPr>
        </p:nvSpPr>
        <p:spPr>
          <a:xfrm>
            <a:off x="1297500" y="738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Linearisation, Stacking and Mean Subtraction of Image Pixels</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ph idx="1" type="body"/>
          </p:nvPr>
        </p:nvSpPr>
        <p:spPr>
          <a:xfrm>
            <a:off x="1297513" y="922475"/>
            <a:ext cx="7038900" cy="43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Next, the covariance matrix is calculated. The covariance matrix </a:t>
            </a:r>
            <a:r>
              <a:rPr lang="en"/>
              <a:t>calculation</a:t>
            </a:r>
            <a:r>
              <a:rPr lang="en"/>
              <a:t> can be done by:</a:t>
            </a:r>
            <a:endParaRPr/>
          </a:p>
        </p:txBody>
      </p:sp>
      <p:pic>
        <p:nvPicPr>
          <p:cNvPr id="444" name="Google Shape;444;p54"/>
          <p:cNvPicPr preferRelativeResize="0"/>
          <p:nvPr/>
        </p:nvPicPr>
        <p:blipFill>
          <a:blip r:embed="rId3">
            <a:alphaModFix/>
          </a:blip>
          <a:stretch>
            <a:fillRect/>
          </a:stretch>
        </p:blipFill>
        <p:spPr>
          <a:xfrm>
            <a:off x="1207913" y="1761150"/>
            <a:ext cx="7218076" cy="1051400"/>
          </a:xfrm>
          <a:prstGeom prst="rect">
            <a:avLst/>
          </a:prstGeom>
          <a:noFill/>
          <a:ln>
            <a:noFill/>
          </a:ln>
        </p:spPr>
      </p:pic>
      <p:sp>
        <p:nvSpPr>
          <p:cNvPr id="445" name="Google Shape;445;p54"/>
          <p:cNvSpPr txBox="1"/>
          <p:nvPr>
            <p:ph idx="1" type="body"/>
          </p:nvPr>
        </p:nvSpPr>
        <p:spPr>
          <a:xfrm>
            <a:off x="1297500" y="3096900"/>
            <a:ext cx="7038900" cy="10515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n"/>
              <a:t>The covariance matrix in our case has a dimension of 6900 x 6900. Next, we find the eigen vectors and eigen values of the covariance matrix. The eigen vectors arranged in the descending order of the eigen values gives the modes arranged in the most dominating to least dominating order.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55"/>
          <p:cNvPicPr preferRelativeResize="0"/>
          <p:nvPr/>
        </p:nvPicPr>
        <p:blipFill>
          <a:blip r:embed="rId3">
            <a:alphaModFix/>
          </a:blip>
          <a:stretch>
            <a:fillRect/>
          </a:stretch>
        </p:blipFill>
        <p:spPr>
          <a:xfrm>
            <a:off x="622850" y="1668876"/>
            <a:ext cx="7898300" cy="2796175"/>
          </a:xfrm>
          <a:prstGeom prst="rect">
            <a:avLst/>
          </a:prstGeom>
          <a:noFill/>
          <a:ln>
            <a:noFill/>
          </a:ln>
        </p:spPr>
      </p:pic>
      <p:sp>
        <p:nvSpPr>
          <p:cNvPr id="451" name="Google Shape;451;p55"/>
          <p:cNvSpPr txBox="1"/>
          <p:nvPr>
            <p:ph type="title"/>
          </p:nvPr>
        </p:nvSpPr>
        <p:spPr>
          <a:xfrm>
            <a:off x="1297500" y="738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Covariance matrix, Eigenvector and Eigen Value Calculation</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6"/>
          <p:cNvPicPr preferRelativeResize="0"/>
          <p:nvPr/>
        </p:nvPicPr>
        <p:blipFill>
          <a:blip r:embed="rId3">
            <a:alphaModFix/>
          </a:blip>
          <a:stretch>
            <a:fillRect/>
          </a:stretch>
        </p:blipFill>
        <p:spPr>
          <a:xfrm>
            <a:off x="1332150" y="1353225"/>
            <a:ext cx="6969599" cy="1489300"/>
          </a:xfrm>
          <a:prstGeom prst="rect">
            <a:avLst/>
          </a:prstGeom>
          <a:noFill/>
          <a:ln>
            <a:noFill/>
          </a:ln>
        </p:spPr>
      </p:pic>
      <p:pic>
        <p:nvPicPr>
          <p:cNvPr id="457" name="Google Shape;457;p56"/>
          <p:cNvPicPr preferRelativeResize="0"/>
          <p:nvPr/>
        </p:nvPicPr>
        <p:blipFill>
          <a:blip r:embed="rId4">
            <a:alphaModFix/>
          </a:blip>
          <a:stretch>
            <a:fillRect/>
          </a:stretch>
        </p:blipFill>
        <p:spPr>
          <a:xfrm>
            <a:off x="1332150" y="2957675"/>
            <a:ext cx="6969601" cy="1634323"/>
          </a:xfrm>
          <a:prstGeom prst="rect">
            <a:avLst/>
          </a:prstGeom>
          <a:noFill/>
          <a:ln>
            <a:noFill/>
          </a:ln>
        </p:spPr>
      </p:pic>
      <p:sp>
        <p:nvSpPr>
          <p:cNvPr id="458" name="Google Shape;458;p56"/>
          <p:cNvSpPr txBox="1"/>
          <p:nvPr>
            <p:ph type="title"/>
          </p:nvPr>
        </p:nvSpPr>
        <p:spPr>
          <a:xfrm>
            <a:off x="1297500" y="738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Visualising and Saving of first 50 Modes</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7"/>
          <p:cNvPicPr preferRelativeResize="0"/>
          <p:nvPr/>
        </p:nvPicPr>
        <p:blipFill>
          <a:blip r:embed="rId3">
            <a:alphaModFix/>
          </a:blip>
          <a:stretch>
            <a:fillRect/>
          </a:stretch>
        </p:blipFill>
        <p:spPr>
          <a:xfrm>
            <a:off x="1242600" y="702175"/>
            <a:ext cx="2102550" cy="1447750"/>
          </a:xfrm>
          <a:prstGeom prst="rect">
            <a:avLst/>
          </a:prstGeom>
          <a:noFill/>
          <a:ln>
            <a:noFill/>
          </a:ln>
        </p:spPr>
      </p:pic>
      <p:pic>
        <p:nvPicPr>
          <p:cNvPr id="464" name="Google Shape;464;p57"/>
          <p:cNvPicPr preferRelativeResize="0"/>
          <p:nvPr/>
        </p:nvPicPr>
        <p:blipFill>
          <a:blip r:embed="rId4">
            <a:alphaModFix/>
          </a:blip>
          <a:stretch>
            <a:fillRect/>
          </a:stretch>
        </p:blipFill>
        <p:spPr>
          <a:xfrm>
            <a:off x="3758450" y="702175"/>
            <a:ext cx="2102550" cy="1447756"/>
          </a:xfrm>
          <a:prstGeom prst="rect">
            <a:avLst/>
          </a:prstGeom>
          <a:noFill/>
          <a:ln>
            <a:noFill/>
          </a:ln>
        </p:spPr>
      </p:pic>
      <p:pic>
        <p:nvPicPr>
          <p:cNvPr id="465" name="Google Shape;465;p57"/>
          <p:cNvPicPr preferRelativeResize="0"/>
          <p:nvPr/>
        </p:nvPicPr>
        <p:blipFill>
          <a:blip r:embed="rId5">
            <a:alphaModFix/>
          </a:blip>
          <a:stretch>
            <a:fillRect/>
          </a:stretch>
        </p:blipFill>
        <p:spPr>
          <a:xfrm>
            <a:off x="6274300" y="702175"/>
            <a:ext cx="2102550" cy="1447756"/>
          </a:xfrm>
          <a:prstGeom prst="rect">
            <a:avLst/>
          </a:prstGeom>
          <a:noFill/>
          <a:ln>
            <a:noFill/>
          </a:ln>
        </p:spPr>
      </p:pic>
      <p:pic>
        <p:nvPicPr>
          <p:cNvPr id="466" name="Google Shape;466;p57"/>
          <p:cNvPicPr preferRelativeResize="0"/>
          <p:nvPr/>
        </p:nvPicPr>
        <p:blipFill>
          <a:blip r:embed="rId6">
            <a:alphaModFix/>
          </a:blip>
          <a:stretch>
            <a:fillRect/>
          </a:stretch>
        </p:blipFill>
        <p:spPr>
          <a:xfrm>
            <a:off x="1242600" y="2712325"/>
            <a:ext cx="2102550" cy="1447756"/>
          </a:xfrm>
          <a:prstGeom prst="rect">
            <a:avLst/>
          </a:prstGeom>
          <a:noFill/>
          <a:ln>
            <a:noFill/>
          </a:ln>
        </p:spPr>
      </p:pic>
      <p:pic>
        <p:nvPicPr>
          <p:cNvPr id="467" name="Google Shape;467;p57"/>
          <p:cNvPicPr preferRelativeResize="0"/>
          <p:nvPr/>
        </p:nvPicPr>
        <p:blipFill>
          <a:blip r:embed="rId7">
            <a:alphaModFix/>
          </a:blip>
          <a:stretch>
            <a:fillRect/>
          </a:stretch>
        </p:blipFill>
        <p:spPr>
          <a:xfrm>
            <a:off x="3758450" y="2712325"/>
            <a:ext cx="2102550" cy="1447756"/>
          </a:xfrm>
          <a:prstGeom prst="rect">
            <a:avLst/>
          </a:prstGeom>
          <a:noFill/>
          <a:ln>
            <a:noFill/>
          </a:ln>
        </p:spPr>
      </p:pic>
      <p:pic>
        <p:nvPicPr>
          <p:cNvPr id="468" name="Google Shape;468;p57"/>
          <p:cNvPicPr preferRelativeResize="0"/>
          <p:nvPr/>
        </p:nvPicPr>
        <p:blipFill>
          <a:blip r:embed="rId8">
            <a:alphaModFix/>
          </a:blip>
          <a:stretch>
            <a:fillRect/>
          </a:stretch>
        </p:blipFill>
        <p:spPr>
          <a:xfrm>
            <a:off x="6274300" y="2712325"/>
            <a:ext cx="2102550" cy="1447756"/>
          </a:xfrm>
          <a:prstGeom prst="rect">
            <a:avLst/>
          </a:prstGeom>
          <a:noFill/>
          <a:ln>
            <a:noFill/>
          </a:ln>
        </p:spPr>
      </p:pic>
      <p:sp>
        <p:nvSpPr>
          <p:cNvPr id="469" name="Google Shape;469;p57"/>
          <p:cNvSpPr txBox="1"/>
          <p:nvPr>
            <p:ph type="title"/>
          </p:nvPr>
        </p:nvSpPr>
        <p:spPr>
          <a:xfrm>
            <a:off x="1242450" y="2296425"/>
            <a:ext cx="2102700" cy="2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600"/>
              <a:t>Mode 1</a:t>
            </a:r>
            <a:endParaRPr sz="1600"/>
          </a:p>
        </p:txBody>
      </p:sp>
      <p:sp>
        <p:nvSpPr>
          <p:cNvPr id="470" name="Google Shape;470;p57"/>
          <p:cNvSpPr txBox="1"/>
          <p:nvPr>
            <p:ph type="title"/>
          </p:nvPr>
        </p:nvSpPr>
        <p:spPr>
          <a:xfrm>
            <a:off x="3758375" y="2296425"/>
            <a:ext cx="2102700" cy="2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600"/>
              <a:t>Mode 2</a:t>
            </a:r>
            <a:endParaRPr sz="1600"/>
          </a:p>
        </p:txBody>
      </p:sp>
      <p:sp>
        <p:nvSpPr>
          <p:cNvPr id="471" name="Google Shape;471;p57"/>
          <p:cNvSpPr txBox="1"/>
          <p:nvPr>
            <p:ph type="title"/>
          </p:nvPr>
        </p:nvSpPr>
        <p:spPr>
          <a:xfrm>
            <a:off x="6274300" y="2296425"/>
            <a:ext cx="2102700" cy="2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600"/>
              <a:t>Mode 3</a:t>
            </a:r>
            <a:endParaRPr sz="1600"/>
          </a:p>
        </p:txBody>
      </p:sp>
      <p:sp>
        <p:nvSpPr>
          <p:cNvPr id="472" name="Google Shape;472;p57"/>
          <p:cNvSpPr txBox="1"/>
          <p:nvPr>
            <p:ph type="title"/>
          </p:nvPr>
        </p:nvSpPr>
        <p:spPr>
          <a:xfrm>
            <a:off x="1242450" y="4306575"/>
            <a:ext cx="2102700" cy="2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600"/>
              <a:t>Mode 4</a:t>
            </a:r>
            <a:endParaRPr sz="1600"/>
          </a:p>
        </p:txBody>
      </p:sp>
      <p:sp>
        <p:nvSpPr>
          <p:cNvPr id="473" name="Google Shape;473;p57"/>
          <p:cNvSpPr txBox="1"/>
          <p:nvPr>
            <p:ph type="title"/>
          </p:nvPr>
        </p:nvSpPr>
        <p:spPr>
          <a:xfrm>
            <a:off x="3758375" y="4306575"/>
            <a:ext cx="2102700" cy="2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600"/>
              <a:t>Mode 5</a:t>
            </a:r>
            <a:endParaRPr sz="1600"/>
          </a:p>
        </p:txBody>
      </p:sp>
      <p:sp>
        <p:nvSpPr>
          <p:cNvPr id="474" name="Google Shape;474;p57"/>
          <p:cNvSpPr txBox="1"/>
          <p:nvPr>
            <p:ph type="title"/>
          </p:nvPr>
        </p:nvSpPr>
        <p:spPr>
          <a:xfrm>
            <a:off x="6274300" y="4306575"/>
            <a:ext cx="2102700" cy="2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600"/>
              <a:t>Mode 6</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t>A few issues encountered during the processing of the images were:</a:t>
            </a:r>
            <a:endParaRPr/>
          </a:p>
          <a:p>
            <a:pPr indent="-311150" lvl="0" marL="457200" rtl="0" algn="just">
              <a:spcBef>
                <a:spcPts val="1200"/>
              </a:spcBef>
              <a:spcAft>
                <a:spcPts val="0"/>
              </a:spcAft>
              <a:buSzPts val="1300"/>
              <a:buAutoNum type="arabicPeriod"/>
            </a:pPr>
            <a:r>
              <a:rPr lang="en"/>
              <a:t>Using the original 1920 x 1080 pixel images causes memory overflow in the programming hardware due to the formation of 20,73,600 x </a:t>
            </a:r>
            <a:r>
              <a:rPr lang="en"/>
              <a:t>20,73,600 matrix which required an unachievable processing memory of 15 Tb.</a:t>
            </a:r>
            <a:endParaRPr/>
          </a:p>
          <a:p>
            <a:pPr indent="-311150" lvl="0" marL="457200" rtl="0" algn="just">
              <a:spcBef>
                <a:spcPts val="0"/>
              </a:spcBef>
              <a:spcAft>
                <a:spcPts val="0"/>
              </a:spcAft>
              <a:buSzPts val="1300"/>
              <a:buAutoNum type="arabicPeriod"/>
            </a:pPr>
            <a:r>
              <a:rPr lang="en"/>
              <a:t>The next issue encountered was that initially, all of the images were considered for the POD formation. Though this method is completely suitable for PCA, this method is not suitable for POD because of the time dependence of all images. Considering all images resulted in modes which were overlap of modes of all different images including the startup, transition and final shock.</a:t>
            </a:r>
            <a:endParaRPr/>
          </a:p>
          <a:p>
            <a:pPr indent="-311150" lvl="0" marL="457200" rtl="0" algn="just">
              <a:spcBef>
                <a:spcPts val="0"/>
              </a:spcBef>
              <a:spcAft>
                <a:spcPts val="0"/>
              </a:spcAft>
              <a:buSzPts val="1300"/>
              <a:buAutoNum type="arabicPeriod"/>
            </a:pPr>
            <a:r>
              <a:rPr lang="en"/>
              <a:t>The last issue encountered was about the resolution of the final image. These images to a certain extent were incomprehensible because of their lower resolution. This was solved by using the aforementioned resolution enhancing algorithm.</a:t>
            </a:r>
            <a:endParaRPr/>
          </a:p>
        </p:txBody>
      </p:sp>
      <p:sp>
        <p:nvSpPr>
          <p:cNvPr id="480" name="Google Shape;480;p58"/>
          <p:cNvSpPr txBox="1"/>
          <p:nvPr>
            <p:ph type="title"/>
          </p:nvPr>
        </p:nvSpPr>
        <p:spPr>
          <a:xfrm>
            <a:off x="1297500" y="738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Issues Encountered During Finding the POD from Covariance Matrix</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idx="1" type="body"/>
          </p:nvPr>
        </p:nvSpPr>
        <p:spPr>
          <a:xfrm>
            <a:off x="1297500" y="624300"/>
            <a:ext cx="7038900" cy="3854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This particular covariance matrix can further be used to do principal component analysis. In this, any top ‘k’ eigen vectors in the sorted fashion are taken, transposed and multiplied with the original image to </a:t>
            </a:r>
            <a:r>
              <a:rPr lang="en"/>
              <a:t>facilitate</a:t>
            </a:r>
            <a:r>
              <a:rPr lang="en"/>
              <a:t> dimensionality reduction. </a:t>
            </a:r>
            <a:endParaRPr/>
          </a:p>
          <a:p>
            <a:pPr indent="0" lvl="0" marL="0" rtl="0" algn="just">
              <a:spcBef>
                <a:spcPts val="1200"/>
              </a:spcBef>
              <a:spcAft>
                <a:spcPts val="0"/>
              </a:spcAft>
              <a:buNone/>
            </a:pPr>
            <a:r>
              <a:rPr lang="en"/>
              <a:t>The images thus generated will only contain the information related to the top ‘k’ modes of the images. Here ‘k’ can be any number of dimensions less than or equal to the the initial feature dimensions. </a:t>
            </a:r>
            <a:endParaRPr/>
          </a:p>
          <a:p>
            <a:pPr indent="0" lvl="0" marL="0" rtl="0" algn="just">
              <a:spcBef>
                <a:spcPts val="1200"/>
              </a:spcBef>
              <a:spcAft>
                <a:spcPts val="0"/>
              </a:spcAft>
              <a:buNone/>
            </a:pPr>
            <a:r>
              <a:rPr lang="en"/>
              <a:t>Further, the first mode </a:t>
            </a:r>
            <a:r>
              <a:rPr lang="en"/>
              <a:t>obtained</a:t>
            </a:r>
            <a:r>
              <a:rPr lang="en"/>
              <a:t> has been used to generate a saliency mapped image. In this, the aim is to </a:t>
            </a:r>
            <a:r>
              <a:rPr lang="en"/>
              <a:t>separate</a:t>
            </a:r>
            <a:r>
              <a:rPr lang="en"/>
              <a:t> the shock wave structure in the image from the background which is not actually necessary to extract any </a:t>
            </a:r>
            <a:r>
              <a:rPr lang="en"/>
              <a:t>useful</a:t>
            </a:r>
            <a:r>
              <a:rPr lang="en"/>
              <a:t> information.</a:t>
            </a:r>
            <a:endParaRPr/>
          </a:p>
          <a:p>
            <a:pPr indent="0" lvl="0" marL="0" rtl="0" algn="just">
              <a:spcBef>
                <a:spcPts val="1200"/>
              </a:spcBef>
              <a:spcAft>
                <a:spcPts val="1200"/>
              </a:spcAft>
              <a:buNone/>
            </a:pPr>
            <a:r>
              <a:rPr lang="en"/>
              <a:t>For this, an unsupervised learning algorithm known as the k-means clustering is used. In this, regions of similar colour gradients are clubbed together. Next, the image is thresholded to generate a black and white image. By the use of some angle finding algorithms, the angle enclosed between the shock waves is found. This can be used to </a:t>
            </a:r>
            <a:r>
              <a:rPr lang="en"/>
              <a:t>generate</a:t>
            </a:r>
            <a:r>
              <a:rPr lang="en"/>
              <a:t> the mach number of the flow computationally.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60"/>
          <p:cNvPicPr preferRelativeResize="0"/>
          <p:nvPr/>
        </p:nvPicPr>
        <p:blipFill>
          <a:blip r:embed="rId3">
            <a:alphaModFix/>
          </a:blip>
          <a:stretch>
            <a:fillRect/>
          </a:stretch>
        </p:blipFill>
        <p:spPr>
          <a:xfrm>
            <a:off x="1297500" y="1360450"/>
            <a:ext cx="7358850" cy="3391475"/>
          </a:xfrm>
          <a:prstGeom prst="rect">
            <a:avLst/>
          </a:prstGeom>
          <a:noFill/>
          <a:ln>
            <a:noFill/>
          </a:ln>
        </p:spPr>
      </p:pic>
      <p:sp>
        <p:nvSpPr>
          <p:cNvPr id="491" name="Google Shape;491;p60"/>
          <p:cNvSpPr txBox="1"/>
          <p:nvPr>
            <p:ph type="title"/>
          </p:nvPr>
        </p:nvSpPr>
        <p:spPr>
          <a:xfrm>
            <a:off x="1297500" y="738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Principle</a:t>
            </a:r>
            <a:r>
              <a:rPr lang="en" sz="1600"/>
              <a:t> Component Analysis</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61"/>
          <p:cNvPicPr preferRelativeResize="0"/>
          <p:nvPr/>
        </p:nvPicPr>
        <p:blipFill>
          <a:blip r:embed="rId3">
            <a:alphaModFix/>
          </a:blip>
          <a:stretch>
            <a:fillRect/>
          </a:stretch>
        </p:blipFill>
        <p:spPr>
          <a:xfrm>
            <a:off x="152400" y="1829625"/>
            <a:ext cx="8839200" cy="15820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6534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SETUP</a:t>
            </a:r>
            <a:endParaRPr u="sng"/>
          </a:p>
        </p:txBody>
      </p:sp>
      <p:sp>
        <p:nvSpPr>
          <p:cNvPr id="160" name="Google Shape;160;p17"/>
          <p:cNvSpPr txBox="1"/>
          <p:nvPr>
            <p:ph idx="1" type="body"/>
          </p:nvPr>
        </p:nvSpPr>
        <p:spPr>
          <a:xfrm>
            <a:off x="1297500" y="1481825"/>
            <a:ext cx="70389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400">
                <a:latin typeface="Roboto"/>
                <a:ea typeface="Roboto"/>
                <a:cs typeface="Roboto"/>
                <a:sym typeface="Roboto"/>
              </a:rPr>
              <a:t>The schlieren technique relies on small differences in the index of refraction bending light rays behind an obstruction. </a:t>
            </a:r>
            <a:endParaRPr sz="1200">
              <a:latin typeface="Roboto"/>
              <a:ea typeface="Roboto"/>
              <a:cs typeface="Roboto"/>
              <a:sym typeface="Roboto"/>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61" name="Google Shape;161;p17"/>
          <p:cNvPicPr preferRelativeResize="0"/>
          <p:nvPr/>
        </p:nvPicPr>
        <p:blipFill>
          <a:blip r:embed="rId3">
            <a:alphaModFix/>
          </a:blip>
          <a:stretch>
            <a:fillRect/>
          </a:stretch>
        </p:blipFill>
        <p:spPr>
          <a:xfrm>
            <a:off x="410800" y="1990200"/>
            <a:ext cx="8229600" cy="2828925"/>
          </a:xfrm>
          <a:prstGeom prst="rect">
            <a:avLst/>
          </a:prstGeom>
          <a:noFill/>
          <a:ln>
            <a:noFill/>
          </a:ln>
        </p:spPr>
      </p:pic>
      <p:sp>
        <p:nvSpPr>
          <p:cNvPr id="162" name="Google Shape;162;p17"/>
          <p:cNvSpPr txBox="1"/>
          <p:nvPr/>
        </p:nvSpPr>
        <p:spPr>
          <a:xfrm>
            <a:off x="331525" y="4605850"/>
            <a:ext cx="580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Reference:- jove.com</a:t>
            </a:r>
            <a:endParaRPr sz="1200">
              <a:solidFill>
                <a:schemeClr val="lt1"/>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2"/>
          <p:cNvSpPr txBox="1"/>
          <p:nvPr>
            <p:ph idx="1" type="body"/>
          </p:nvPr>
        </p:nvSpPr>
        <p:spPr>
          <a:xfrm>
            <a:off x="5041000" y="2299500"/>
            <a:ext cx="3891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Image with PCA with k  = 10</a:t>
            </a:r>
            <a:endParaRPr/>
          </a:p>
        </p:txBody>
      </p:sp>
      <p:pic>
        <p:nvPicPr>
          <p:cNvPr id="502" name="Google Shape;502;p62"/>
          <p:cNvPicPr preferRelativeResize="0"/>
          <p:nvPr/>
        </p:nvPicPr>
        <p:blipFill>
          <a:blip r:embed="rId3">
            <a:alphaModFix/>
          </a:blip>
          <a:stretch>
            <a:fillRect/>
          </a:stretch>
        </p:blipFill>
        <p:spPr>
          <a:xfrm>
            <a:off x="1698150" y="1627625"/>
            <a:ext cx="2736550" cy="1888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63"/>
          <p:cNvPicPr preferRelativeResize="0"/>
          <p:nvPr/>
        </p:nvPicPr>
        <p:blipFill>
          <a:blip r:embed="rId3">
            <a:alphaModFix/>
          </a:blip>
          <a:stretch>
            <a:fillRect/>
          </a:stretch>
        </p:blipFill>
        <p:spPr>
          <a:xfrm>
            <a:off x="1301437" y="1043725"/>
            <a:ext cx="6541175" cy="1741000"/>
          </a:xfrm>
          <a:prstGeom prst="rect">
            <a:avLst/>
          </a:prstGeom>
          <a:noFill/>
          <a:ln>
            <a:noFill/>
          </a:ln>
        </p:spPr>
      </p:pic>
      <p:pic>
        <p:nvPicPr>
          <p:cNvPr id="508" name="Google Shape;508;p63"/>
          <p:cNvPicPr preferRelativeResize="0"/>
          <p:nvPr/>
        </p:nvPicPr>
        <p:blipFill>
          <a:blip r:embed="rId4">
            <a:alphaModFix/>
          </a:blip>
          <a:stretch>
            <a:fillRect/>
          </a:stretch>
        </p:blipFill>
        <p:spPr>
          <a:xfrm>
            <a:off x="1301413" y="2881225"/>
            <a:ext cx="6541176" cy="1946287"/>
          </a:xfrm>
          <a:prstGeom prst="rect">
            <a:avLst/>
          </a:prstGeom>
          <a:noFill/>
          <a:ln>
            <a:noFill/>
          </a:ln>
        </p:spPr>
      </p:pic>
      <p:sp>
        <p:nvSpPr>
          <p:cNvPr id="509" name="Google Shape;509;p63"/>
          <p:cNvSpPr txBox="1"/>
          <p:nvPr>
            <p:ph type="title"/>
          </p:nvPr>
        </p:nvSpPr>
        <p:spPr>
          <a:xfrm>
            <a:off x="1301425" y="533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Generating Clustered Image</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64"/>
          <p:cNvPicPr preferRelativeResize="0"/>
          <p:nvPr/>
        </p:nvPicPr>
        <p:blipFill>
          <a:blip r:embed="rId3">
            <a:alphaModFix/>
          </a:blip>
          <a:stretch>
            <a:fillRect/>
          </a:stretch>
        </p:blipFill>
        <p:spPr>
          <a:xfrm>
            <a:off x="1164725" y="251600"/>
            <a:ext cx="7584976" cy="881550"/>
          </a:xfrm>
          <a:prstGeom prst="rect">
            <a:avLst/>
          </a:prstGeom>
          <a:noFill/>
          <a:ln>
            <a:noFill/>
          </a:ln>
        </p:spPr>
      </p:pic>
      <p:pic>
        <p:nvPicPr>
          <p:cNvPr id="515" name="Google Shape;515;p64"/>
          <p:cNvPicPr preferRelativeResize="0"/>
          <p:nvPr/>
        </p:nvPicPr>
        <p:blipFill>
          <a:blip r:embed="rId4">
            <a:alphaModFix/>
          </a:blip>
          <a:stretch>
            <a:fillRect/>
          </a:stretch>
        </p:blipFill>
        <p:spPr>
          <a:xfrm>
            <a:off x="6111975" y="1342300"/>
            <a:ext cx="2432734" cy="1668175"/>
          </a:xfrm>
          <a:prstGeom prst="rect">
            <a:avLst/>
          </a:prstGeom>
          <a:noFill/>
          <a:ln>
            <a:noFill/>
          </a:ln>
        </p:spPr>
      </p:pic>
      <p:pic>
        <p:nvPicPr>
          <p:cNvPr id="516" name="Google Shape;516;p64"/>
          <p:cNvPicPr preferRelativeResize="0"/>
          <p:nvPr/>
        </p:nvPicPr>
        <p:blipFill>
          <a:blip r:embed="rId5">
            <a:alphaModFix/>
          </a:blip>
          <a:stretch>
            <a:fillRect/>
          </a:stretch>
        </p:blipFill>
        <p:spPr>
          <a:xfrm>
            <a:off x="1369713" y="1342323"/>
            <a:ext cx="2422675" cy="1668175"/>
          </a:xfrm>
          <a:prstGeom prst="rect">
            <a:avLst/>
          </a:prstGeom>
          <a:noFill/>
          <a:ln>
            <a:noFill/>
          </a:ln>
        </p:spPr>
      </p:pic>
      <p:sp>
        <p:nvSpPr>
          <p:cNvPr id="517" name="Google Shape;517;p64"/>
          <p:cNvSpPr txBox="1"/>
          <p:nvPr/>
        </p:nvSpPr>
        <p:spPr>
          <a:xfrm>
            <a:off x="4421025" y="1976300"/>
            <a:ext cx="106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-Results-</a:t>
            </a:r>
            <a:endParaRPr>
              <a:solidFill>
                <a:schemeClr val="lt1"/>
              </a:solidFill>
              <a:latin typeface="Lato"/>
              <a:ea typeface="Lato"/>
              <a:cs typeface="Lato"/>
              <a:sym typeface="Lato"/>
            </a:endParaRPr>
          </a:p>
        </p:txBody>
      </p:sp>
      <p:pic>
        <p:nvPicPr>
          <p:cNvPr id="518" name="Google Shape;518;p64"/>
          <p:cNvPicPr preferRelativeResize="0"/>
          <p:nvPr/>
        </p:nvPicPr>
        <p:blipFill>
          <a:blip r:embed="rId6">
            <a:alphaModFix/>
          </a:blip>
          <a:stretch>
            <a:fillRect/>
          </a:stretch>
        </p:blipFill>
        <p:spPr>
          <a:xfrm>
            <a:off x="1164724" y="3219624"/>
            <a:ext cx="3062100" cy="1528525"/>
          </a:xfrm>
          <a:prstGeom prst="rect">
            <a:avLst/>
          </a:prstGeom>
          <a:noFill/>
          <a:ln>
            <a:noFill/>
          </a:ln>
        </p:spPr>
      </p:pic>
      <p:cxnSp>
        <p:nvCxnSpPr>
          <p:cNvPr id="519" name="Google Shape;519;p64"/>
          <p:cNvCxnSpPr/>
          <p:nvPr/>
        </p:nvCxnSpPr>
        <p:spPr>
          <a:xfrm>
            <a:off x="4451263" y="3983913"/>
            <a:ext cx="1011900" cy="0"/>
          </a:xfrm>
          <a:prstGeom prst="straightConnector1">
            <a:avLst/>
          </a:prstGeom>
          <a:noFill/>
          <a:ln cap="flat" cmpd="sng" w="9525">
            <a:solidFill>
              <a:schemeClr val="dk2"/>
            </a:solidFill>
            <a:prstDash val="solid"/>
            <a:round/>
            <a:headEnd len="med" w="med" type="none"/>
            <a:tailEnd len="med" w="med" type="triangle"/>
          </a:ln>
        </p:spPr>
      </p:cxnSp>
      <p:pic>
        <p:nvPicPr>
          <p:cNvPr id="520" name="Google Shape;520;p64"/>
          <p:cNvPicPr preferRelativeResize="0"/>
          <p:nvPr/>
        </p:nvPicPr>
        <p:blipFill>
          <a:blip r:embed="rId7">
            <a:alphaModFix/>
          </a:blip>
          <a:stretch>
            <a:fillRect/>
          </a:stretch>
        </p:blipFill>
        <p:spPr>
          <a:xfrm>
            <a:off x="5732050" y="3821163"/>
            <a:ext cx="2678800" cy="325450"/>
          </a:xfrm>
          <a:prstGeom prst="rect">
            <a:avLst/>
          </a:prstGeom>
          <a:noFill/>
          <a:ln>
            <a:noFill/>
          </a:ln>
        </p:spPr>
      </p:pic>
      <p:sp>
        <p:nvSpPr>
          <p:cNvPr id="521" name="Google Shape;521;p64"/>
          <p:cNvSpPr txBox="1"/>
          <p:nvPr/>
        </p:nvSpPr>
        <p:spPr>
          <a:xfrm>
            <a:off x="4594000" y="4347950"/>
            <a:ext cx="39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Source : </a:t>
            </a:r>
            <a:r>
              <a:rPr lang="en" sz="1100" u="sng">
                <a:solidFill>
                  <a:schemeClr val="hlink"/>
                </a:solidFill>
                <a:hlinkClick r:id="rId8"/>
              </a:rPr>
              <a:t>Edge Detection Using OpenCV | LearnOpenCV #</a:t>
            </a:r>
            <a:endParaRPr>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65"/>
          <p:cNvPicPr preferRelativeResize="0"/>
          <p:nvPr/>
        </p:nvPicPr>
        <p:blipFill>
          <a:blip r:embed="rId3">
            <a:alphaModFix/>
          </a:blip>
          <a:stretch>
            <a:fillRect/>
          </a:stretch>
        </p:blipFill>
        <p:spPr>
          <a:xfrm>
            <a:off x="2371688" y="152375"/>
            <a:ext cx="4400625" cy="2484600"/>
          </a:xfrm>
          <a:prstGeom prst="rect">
            <a:avLst/>
          </a:prstGeom>
          <a:noFill/>
          <a:ln>
            <a:noFill/>
          </a:ln>
        </p:spPr>
      </p:pic>
      <p:pic>
        <p:nvPicPr>
          <p:cNvPr id="527" name="Google Shape;527;p65"/>
          <p:cNvPicPr preferRelativeResize="0"/>
          <p:nvPr/>
        </p:nvPicPr>
        <p:blipFill>
          <a:blip r:embed="rId4">
            <a:alphaModFix/>
          </a:blip>
          <a:stretch>
            <a:fillRect/>
          </a:stretch>
        </p:blipFill>
        <p:spPr>
          <a:xfrm>
            <a:off x="1561088" y="2696175"/>
            <a:ext cx="6021828" cy="2266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6"/>
          <p:cNvPicPr preferRelativeResize="0"/>
          <p:nvPr/>
        </p:nvPicPr>
        <p:blipFill>
          <a:blip r:embed="rId3">
            <a:alphaModFix/>
          </a:blip>
          <a:stretch>
            <a:fillRect/>
          </a:stretch>
        </p:blipFill>
        <p:spPr>
          <a:xfrm>
            <a:off x="2359825" y="363225"/>
            <a:ext cx="4424347" cy="2208525"/>
          </a:xfrm>
          <a:prstGeom prst="rect">
            <a:avLst/>
          </a:prstGeom>
          <a:noFill/>
          <a:ln>
            <a:noFill/>
          </a:ln>
        </p:spPr>
      </p:pic>
      <p:cxnSp>
        <p:nvCxnSpPr>
          <p:cNvPr id="533" name="Google Shape;533;p66"/>
          <p:cNvCxnSpPr/>
          <p:nvPr/>
        </p:nvCxnSpPr>
        <p:spPr>
          <a:xfrm>
            <a:off x="4444700" y="2869925"/>
            <a:ext cx="0" cy="708000"/>
          </a:xfrm>
          <a:prstGeom prst="straightConnector1">
            <a:avLst/>
          </a:prstGeom>
          <a:noFill/>
          <a:ln cap="flat" cmpd="sng" w="9525">
            <a:solidFill>
              <a:schemeClr val="dk2"/>
            </a:solidFill>
            <a:prstDash val="solid"/>
            <a:round/>
            <a:headEnd len="med" w="med" type="none"/>
            <a:tailEnd len="med" w="med" type="triangle"/>
          </a:ln>
        </p:spPr>
      </p:cxnSp>
      <p:pic>
        <p:nvPicPr>
          <p:cNvPr id="534" name="Google Shape;534;p66"/>
          <p:cNvPicPr preferRelativeResize="0"/>
          <p:nvPr/>
        </p:nvPicPr>
        <p:blipFill>
          <a:blip r:embed="rId4">
            <a:alphaModFix/>
          </a:blip>
          <a:stretch>
            <a:fillRect/>
          </a:stretch>
        </p:blipFill>
        <p:spPr>
          <a:xfrm>
            <a:off x="2619637" y="3783906"/>
            <a:ext cx="3904725" cy="474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Miscellaneous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to mimic </a:t>
            </a:r>
            <a:r>
              <a:rPr lang="en"/>
              <a:t>multiple jet interference</a:t>
            </a:r>
            <a:endParaRPr/>
          </a:p>
        </p:txBody>
      </p:sp>
      <p:sp>
        <p:nvSpPr>
          <p:cNvPr id="545" name="Google Shape;545;p68"/>
          <p:cNvSpPr txBox="1"/>
          <p:nvPr>
            <p:ph idx="1" type="body"/>
          </p:nvPr>
        </p:nvSpPr>
        <p:spPr>
          <a:xfrm>
            <a:off x="1297500" y="38419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These plates were made to mimic flow of multiple jets placed close to each other but due to material constraint we did not used these plates to perform experiment. The material used (Aluminium) was deemed unsafe for use at high velocity flows.</a:t>
            </a:r>
            <a:endParaRPr/>
          </a:p>
        </p:txBody>
      </p:sp>
      <p:pic>
        <p:nvPicPr>
          <p:cNvPr id="546" name="Google Shape;546;p68"/>
          <p:cNvPicPr preferRelativeResize="0"/>
          <p:nvPr/>
        </p:nvPicPr>
        <p:blipFill rotWithShape="1">
          <a:blip r:embed="rId3">
            <a:alphaModFix/>
          </a:blip>
          <a:srcRect b="38570" l="0" r="0" t="20892"/>
          <a:stretch/>
        </p:blipFill>
        <p:spPr>
          <a:xfrm>
            <a:off x="1890725" y="1107975"/>
            <a:ext cx="2314575" cy="2084952"/>
          </a:xfrm>
          <a:prstGeom prst="rect">
            <a:avLst/>
          </a:prstGeom>
          <a:noFill/>
          <a:ln>
            <a:noFill/>
          </a:ln>
        </p:spPr>
      </p:pic>
      <p:pic>
        <p:nvPicPr>
          <p:cNvPr id="547" name="Google Shape;547;p68"/>
          <p:cNvPicPr preferRelativeResize="0"/>
          <p:nvPr/>
        </p:nvPicPr>
        <p:blipFill rotWithShape="1">
          <a:blip r:embed="rId4">
            <a:alphaModFix/>
          </a:blip>
          <a:srcRect b="33141" l="0" r="0" t="25072"/>
          <a:stretch/>
        </p:blipFill>
        <p:spPr>
          <a:xfrm>
            <a:off x="5220225" y="1107975"/>
            <a:ext cx="2314575" cy="2149252"/>
          </a:xfrm>
          <a:prstGeom prst="rect">
            <a:avLst/>
          </a:prstGeom>
          <a:noFill/>
          <a:ln>
            <a:noFill/>
          </a:ln>
        </p:spPr>
      </p:pic>
      <p:sp>
        <p:nvSpPr>
          <p:cNvPr id="548" name="Google Shape;548;p68"/>
          <p:cNvSpPr txBox="1"/>
          <p:nvPr>
            <p:ph type="title"/>
          </p:nvPr>
        </p:nvSpPr>
        <p:spPr>
          <a:xfrm>
            <a:off x="1798400" y="3382725"/>
            <a:ext cx="2406900" cy="2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600"/>
              <a:t>Square Cross Section</a:t>
            </a:r>
            <a:endParaRPr sz="1600"/>
          </a:p>
        </p:txBody>
      </p:sp>
      <p:sp>
        <p:nvSpPr>
          <p:cNvPr id="549" name="Google Shape;549;p68"/>
          <p:cNvSpPr txBox="1"/>
          <p:nvPr>
            <p:ph type="title"/>
          </p:nvPr>
        </p:nvSpPr>
        <p:spPr>
          <a:xfrm>
            <a:off x="5127912" y="3414875"/>
            <a:ext cx="2406900" cy="2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600"/>
              <a:t>Circular </a:t>
            </a:r>
            <a:r>
              <a:rPr lang="en" sz="1600"/>
              <a:t>Cross Section</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goal to </a:t>
            </a:r>
            <a:r>
              <a:rPr lang="en"/>
              <a:t>achieve</a:t>
            </a:r>
            <a:r>
              <a:rPr lang="en"/>
              <a:t> from the plates manufactured</a:t>
            </a:r>
            <a:endParaRPr/>
          </a:p>
        </p:txBody>
      </p:sp>
      <p:pic>
        <p:nvPicPr>
          <p:cNvPr id="555" name="Google Shape;555;p69"/>
          <p:cNvPicPr preferRelativeResize="0"/>
          <p:nvPr/>
        </p:nvPicPr>
        <p:blipFill>
          <a:blip r:embed="rId3">
            <a:alphaModFix/>
          </a:blip>
          <a:stretch>
            <a:fillRect/>
          </a:stretch>
        </p:blipFill>
        <p:spPr>
          <a:xfrm>
            <a:off x="272201" y="1736475"/>
            <a:ext cx="3808799" cy="2826050"/>
          </a:xfrm>
          <a:prstGeom prst="rect">
            <a:avLst/>
          </a:prstGeom>
          <a:noFill/>
          <a:ln>
            <a:noFill/>
          </a:ln>
        </p:spPr>
      </p:pic>
      <p:pic>
        <p:nvPicPr>
          <p:cNvPr id="556" name="Google Shape;556;p69"/>
          <p:cNvPicPr preferRelativeResize="0"/>
          <p:nvPr/>
        </p:nvPicPr>
        <p:blipFill>
          <a:blip r:embed="rId4">
            <a:alphaModFix/>
          </a:blip>
          <a:stretch>
            <a:fillRect/>
          </a:stretch>
        </p:blipFill>
        <p:spPr>
          <a:xfrm>
            <a:off x="4201775" y="2007788"/>
            <a:ext cx="4844125" cy="2283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Acknowledgements</a:t>
            </a:r>
            <a:endParaRPr/>
          </a:p>
        </p:txBody>
      </p:sp>
      <p:sp>
        <p:nvSpPr>
          <p:cNvPr id="562" name="Google Shape;562;p70"/>
          <p:cNvSpPr txBox="1"/>
          <p:nvPr>
            <p:ph idx="1" type="body"/>
          </p:nvPr>
        </p:nvSpPr>
        <p:spPr>
          <a:xfrm>
            <a:off x="1297500" y="1732200"/>
            <a:ext cx="7038900" cy="914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Supervisor : Prof. Arun Kumar R</a:t>
            </a:r>
            <a:endParaRPr/>
          </a:p>
          <a:p>
            <a:pPr indent="0" lvl="0" marL="0" rtl="0" algn="l">
              <a:spcBef>
                <a:spcPts val="1200"/>
              </a:spcBef>
              <a:spcAft>
                <a:spcPts val="1200"/>
              </a:spcAft>
              <a:buNone/>
            </a:pPr>
            <a:r>
              <a:rPr lang="en"/>
              <a:t>And, to </a:t>
            </a:r>
            <a:r>
              <a:rPr lang="en"/>
              <a:t>postgraduate</a:t>
            </a:r>
            <a:r>
              <a:rPr lang="en"/>
              <a:t> students who coordinated the supersonic lab for the Schlieren experiments.</a:t>
            </a:r>
            <a:endParaRPr/>
          </a:p>
        </p:txBody>
      </p:sp>
      <p:sp>
        <p:nvSpPr>
          <p:cNvPr id="563" name="Google Shape;563;p70"/>
          <p:cNvSpPr txBox="1"/>
          <p:nvPr>
            <p:ph type="title"/>
          </p:nvPr>
        </p:nvSpPr>
        <p:spPr>
          <a:xfrm>
            <a:off x="1297500" y="3164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75" y="5953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PROCEDURE</a:t>
            </a:r>
            <a:endParaRPr u="sng"/>
          </a:p>
        </p:txBody>
      </p:sp>
      <p:sp>
        <p:nvSpPr>
          <p:cNvPr id="168" name="Google Shape;168;p18"/>
          <p:cNvSpPr txBox="1"/>
          <p:nvPr>
            <p:ph idx="1" type="body"/>
          </p:nvPr>
        </p:nvSpPr>
        <p:spPr>
          <a:xfrm>
            <a:off x="423975" y="1461600"/>
            <a:ext cx="7912500" cy="3480900"/>
          </a:xfrm>
          <a:prstGeom prst="rect">
            <a:avLst/>
          </a:prstGeom>
        </p:spPr>
        <p:txBody>
          <a:bodyPr anchorCtr="0" anchor="t" bIns="91425" lIns="91425" spcFirstLastPara="1" rIns="91425" wrap="square" tIns="91425">
            <a:normAutofit fontScale="32500" lnSpcReduction="20000"/>
          </a:bodyPr>
          <a:lstStyle/>
          <a:p>
            <a:pPr indent="-317500" lvl="0" marL="457200" rtl="0" algn="l">
              <a:spcBef>
                <a:spcPts val="0"/>
              </a:spcBef>
              <a:spcAft>
                <a:spcPts val="0"/>
              </a:spcAft>
              <a:buSzPct val="100000"/>
              <a:buFont typeface="Roboto"/>
              <a:buChar char="➢"/>
            </a:pPr>
            <a:r>
              <a:rPr lang="en" sz="4307">
                <a:latin typeface="Roboto"/>
                <a:ea typeface="Roboto"/>
                <a:cs typeface="Roboto"/>
                <a:sym typeface="Roboto"/>
              </a:rPr>
              <a:t>Activate the dryer towers to dehydrate the air</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Check if the test section is clear of other objects, then close test section.</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Make sure the main valve for air flow control is closed, then turn on the compressor to pressurize the air storage tank.</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Turn on the controller for the high-speed valve</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Turn on the light and cooling fan of the schlieren imaging system.</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Place a piece of paper on the opposite side of the test section from the light source</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Align the concave mirror to allow light to pass through the test section. </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Adjust the knife-edge so that it is at the focal point of  mirror.</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Position a camera on a tripod directly in front of the knife-edge aperture to record the projected image.</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Open the air supply to the fast-valve controller, then open the main valve that lets air into the system.</a:t>
            </a:r>
            <a:endParaRPr sz="4307">
              <a:latin typeface="Roboto"/>
              <a:ea typeface="Roboto"/>
              <a:cs typeface="Roboto"/>
              <a:sym typeface="Roboto"/>
            </a:endParaRPr>
          </a:p>
          <a:p>
            <a:pPr indent="-317500" lvl="0" marL="457200" rtl="0" algn="l">
              <a:spcBef>
                <a:spcPts val="0"/>
              </a:spcBef>
              <a:spcAft>
                <a:spcPts val="0"/>
              </a:spcAft>
              <a:buSzPct val="100000"/>
              <a:buFont typeface="Roboto"/>
              <a:buChar char="➢"/>
            </a:pPr>
            <a:r>
              <a:rPr lang="en" sz="4307">
                <a:latin typeface="Roboto"/>
                <a:ea typeface="Roboto"/>
                <a:cs typeface="Roboto"/>
                <a:sym typeface="Roboto"/>
              </a:rPr>
              <a:t>Turn off the wind tunnel by closing the valves in reverse order. Then turn off the controller.</a:t>
            </a:r>
            <a:endParaRPr sz="4307">
              <a:latin typeface="Roboto"/>
              <a:ea typeface="Roboto"/>
              <a:cs typeface="Roboto"/>
              <a:sym typeface="Roboto"/>
            </a:endParaRPr>
          </a:p>
          <a:p>
            <a:pPr indent="0" lvl="0" marL="457200" rtl="0" algn="l">
              <a:spcBef>
                <a:spcPts val="1200"/>
              </a:spcBef>
              <a:spcAft>
                <a:spcPts val="0"/>
              </a:spcAft>
              <a:buNone/>
            </a:pPr>
            <a:r>
              <a:t/>
            </a:r>
            <a:endParaRPr sz="12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000000"/>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TECHNIQUES</a:t>
            </a:r>
            <a:endParaRPr/>
          </a:p>
        </p:txBody>
      </p:sp>
      <p:sp>
        <p:nvSpPr>
          <p:cNvPr id="174" name="Google Shape;174;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Before schlieren imaging the Shadowgraph techniques are used to visualise the compressible flow.In shadowgraph the second derivative of density is not constant while the,first and third derivative are constant.</a:t>
            </a:r>
            <a:endParaRPr/>
          </a:p>
          <a:p>
            <a:pPr indent="0" lvl="0" marL="0" rtl="0" algn="l">
              <a:spcBef>
                <a:spcPts val="1200"/>
              </a:spcBef>
              <a:spcAft>
                <a:spcPts val="0"/>
              </a:spcAft>
              <a:buNone/>
            </a:pPr>
            <a:r>
              <a:rPr lang="en"/>
              <a:t>Shadowgraphs are typically used to study shocks as these flow features create non-constant second derivatives in density. Shadowgraphs are also useful for imaging boundary layers and turbulent flows. Shadowgraphs have an advantage over schlieren setups for such flows because shadowgraph visualization is uniformly sensitive in all directions. </a:t>
            </a:r>
            <a:endParaRPr/>
          </a:p>
          <a:p>
            <a:pPr indent="0" lvl="0" marL="0" rtl="0" algn="l">
              <a:spcBef>
                <a:spcPts val="1200"/>
              </a:spcBef>
              <a:spcAft>
                <a:spcPts val="1200"/>
              </a:spcAft>
              <a:buNone/>
            </a:pPr>
            <a:r>
              <a:rPr lang="en"/>
              <a:t>The primary difference is that while shadowgraphs are sensitive to changes in the second derivative in density, schlieren systems detect changes to the first derivative in density. </a:t>
            </a:r>
            <a:endParaRPr/>
          </a:p>
        </p:txBody>
      </p:sp>
      <p:sp>
        <p:nvSpPr>
          <p:cNvPr id="175" name="Google Shape;175;p19"/>
          <p:cNvSpPr txBox="1"/>
          <p:nvPr/>
        </p:nvSpPr>
        <p:spPr>
          <a:xfrm>
            <a:off x="161300" y="4605850"/>
            <a:ext cx="414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Reference: https://shepherd.caltech.edu</a:t>
            </a:r>
            <a:endParaRPr sz="12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Application of S</a:t>
            </a:r>
            <a:r>
              <a:rPr lang="en" u="sng"/>
              <a:t>chlieren Imaging</a:t>
            </a:r>
            <a:endParaRPr u="sng"/>
          </a:p>
        </p:txBody>
      </p:sp>
      <p:sp>
        <p:nvSpPr>
          <p:cNvPr id="181" name="Google Shape;181;p20"/>
          <p:cNvSpPr txBox="1"/>
          <p:nvPr>
            <p:ph idx="1" type="body"/>
          </p:nvPr>
        </p:nvSpPr>
        <p:spPr>
          <a:xfrm>
            <a:off x="327825" y="1308963"/>
            <a:ext cx="6206100" cy="35040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Char char="●"/>
            </a:pPr>
            <a:r>
              <a:rPr lang="en" sz="1050"/>
              <a:t>Schlieren optics can be used to determine how aerodynamic an aircraft is by imaging how the air moves around it.</a:t>
            </a:r>
            <a:endParaRPr sz="1050"/>
          </a:p>
          <a:p>
            <a:pPr indent="0" lvl="0" marL="0" rtl="0" algn="l">
              <a:spcBef>
                <a:spcPts val="0"/>
              </a:spcBef>
              <a:spcAft>
                <a:spcPts val="0"/>
              </a:spcAft>
              <a:buNone/>
            </a:pPr>
            <a:r>
              <a:t/>
            </a:r>
            <a:endParaRPr sz="1050"/>
          </a:p>
          <a:p>
            <a:pPr indent="-295275" lvl="0" marL="457200" rtl="0" algn="l">
              <a:spcBef>
                <a:spcPts val="0"/>
              </a:spcBef>
              <a:spcAft>
                <a:spcPts val="0"/>
              </a:spcAft>
              <a:buSzPts val="1050"/>
              <a:buChar char="●"/>
            </a:pPr>
            <a:r>
              <a:rPr lang="en" sz="1050">
                <a:latin typeface="Roboto"/>
                <a:ea typeface="Roboto"/>
                <a:cs typeface="Roboto"/>
                <a:sym typeface="Roboto"/>
              </a:rPr>
              <a:t>Schlieren imaging provides valuable information on the spatial distribution of complicated flow structures in compressible, turbulent flow and in test flights.</a:t>
            </a:r>
            <a:endParaRPr sz="1050">
              <a:latin typeface="Roboto"/>
              <a:ea typeface="Roboto"/>
              <a:cs typeface="Roboto"/>
              <a:sym typeface="Roboto"/>
            </a:endParaRPr>
          </a:p>
          <a:p>
            <a:pPr indent="0" lvl="0" marL="457200" rtl="0" algn="l">
              <a:spcBef>
                <a:spcPts val="0"/>
              </a:spcBef>
              <a:spcAft>
                <a:spcPts val="0"/>
              </a:spcAft>
              <a:buNone/>
            </a:pPr>
            <a:r>
              <a:t/>
            </a:r>
            <a:endParaRPr sz="1050">
              <a:latin typeface="Roboto"/>
              <a:ea typeface="Roboto"/>
              <a:cs typeface="Roboto"/>
              <a:sym typeface="Roboto"/>
            </a:endParaRPr>
          </a:p>
          <a:p>
            <a:pPr indent="-295275" lvl="0" marL="457200" rtl="0" algn="l">
              <a:spcBef>
                <a:spcPts val="0"/>
              </a:spcBef>
              <a:spcAft>
                <a:spcPts val="0"/>
              </a:spcAft>
              <a:buClr>
                <a:srgbClr val="FFFFFF"/>
              </a:buClr>
              <a:buSzPts val="1050"/>
              <a:buFont typeface="Roboto"/>
              <a:buChar char="●"/>
            </a:pPr>
            <a:r>
              <a:rPr lang="en" sz="1050">
                <a:solidFill>
                  <a:srgbClr val="FFFFFF"/>
                </a:solidFill>
                <a:latin typeface="Roboto"/>
                <a:ea typeface="Roboto"/>
                <a:cs typeface="Roboto"/>
                <a:sym typeface="Roboto"/>
              </a:rPr>
              <a:t>It used in air-to-air photography of supersonic aircraft, which involves using the sun and/or moon as a light source and the desert floor as the projecting surface to visualize the shock waves.</a:t>
            </a:r>
            <a:endParaRPr sz="1050">
              <a:solidFill>
                <a:srgbClr val="FFFFFF"/>
              </a:solidFill>
              <a:latin typeface="Roboto"/>
              <a:ea typeface="Roboto"/>
              <a:cs typeface="Roboto"/>
              <a:sym typeface="Roboto"/>
            </a:endParaRPr>
          </a:p>
          <a:p>
            <a:pPr indent="0" lvl="0" marL="0" rtl="0" algn="l">
              <a:spcBef>
                <a:spcPts val="0"/>
              </a:spcBef>
              <a:spcAft>
                <a:spcPts val="0"/>
              </a:spcAft>
              <a:buNone/>
            </a:pPr>
            <a:r>
              <a:t/>
            </a:r>
            <a:endParaRPr sz="1050">
              <a:solidFill>
                <a:srgbClr val="FFFFFF"/>
              </a:solidFill>
              <a:latin typeface="Roboto"/>
              <a:ea typeface="Roboto"/>
              <a:cs typeface="Roboto"/>
              <a:sym typeface="Roboto"/>
            </a:endParaRPr>
          </a:p>
          <a:p>
            <a:pPr indent="-295275" lvl="0" marL="457200" rtl="0" algn="l">
              <a:spcBef>
                <a:spcPts val="0"/>
              </a:spcBef>
              <a:spcAft>
                <a:spcPts val="0"/>
              </a:spcAft>
              <a:buSzPts val="1050"/>
              <a:buFont typeface="Roboto"/>
              <a:buChar char="●"/>
            </a:pPr>
            <a:r>
              <a:rPr lang="en" sz="1050">
                <a:latin typeface="Roboto"/>
                <a:ea typeface="Roboto"/>
                <a:cs typeface="Roboto"/>
                <a:sym typeface="Roboto"/>
              </a:rPr>
              <a:t>supercomputers and wind tunnel testing are used to predict the formation, propagation, and merging of shock waves on an aircraft. To enhance the quality of these predictions, a database of sonic boom measurements are collected at various speeds and altitudes. This technique permits supersonic flow visualization of a full-scale aircraft, rather than a scaled-down model.</a:t>
            </a:r>
            <a:endParaRPr sz="1050">
              <a:latin typeface="Roboto"/>
              <a:ea typeface="Roboto"/>
              <a:cs typeface="Roboto"/>
              <a:sym typeface="Roboto"/>
            </a:endParaRPr>
          </a:p>
          <a:p>
            <a:pPr indent="0" lvl="0" marL="457200" rtl="0" algn="l">
              <a:spcBef>
                <a:spcPts val="0"/>
              </a:spcBef>
              <a:spcAft>
                <a:spcPts val="0"/>
              </a:spcAft>
              <a:buNone/>
            </a:pPr>
            <a:r>
              <a:t/>
            </a:r>
            <a:endParaRPr sz="1050">
              <a:latin typeface="Roboto"/>
              <a:ea typeface="Roboto"/>
              <a:cs typeface="Roboto"/>
              <a:sym typeface="Roboto"/>
            </a:endParaRPr>
          </a:p>
          <a:p>
            <a:pPr indent="-295275" lvl="0" marL="457200" rtl="0" algn="l">
              <a:spcBef>
                <a:spcPts val="0"/>
              </a:spcBef>
              <a:spcAft>
                <a:spcPts val="0"/>
              </a:spcAft>
              <a:buSzPts val="1050"/>
              <a:buFont typeface="Roboto"/>
              <a:buChar char="●"/>
            </a:pPr>
            <a:r>
              <a:rPr lang="en" sz="1050">
                <a:latin typeface="Roboto"/>
                <a:ea typeface="Roboto"/>
                <a:cs typeface="Roboto"/>
                <a:sym typeface="Roboto"/>
              </a:rPr>
              <a:t>Scramjets are air breathing engines that rely on the pure speed of an aircraft to compress air into the engine before combustion. </a:t>
            </a:r>
            <a:endParaRPr sz="1100"/>
          </a:p>
          <a:p>
            <a:pPr indent="0" lvl="0" marL="0" rtl="0" algn="l">
              <a:spcBef>
                <a:spcPts val="0"/>
              </a:spcBef>
              <a:spcAft>
                <a:spcPts val="0"/>
              </a:spcAft>
              <a:buNone/>
            </a:pPr>
            <a:r>
              <a:t/>
            </a:r>
            <a:endParaRPr sz="1100"/>
          </a:p>
        </p:txBody>
      </p:sp>
      <p:pic>
        <p:nvPicPr>
          <p:cNvPr id="182" name="Google Shape;182;p20"/>
          <p:cNvPicPr preferRelativeResize="0"/>
          <p:nvPr/>
        </p:nvPicPr>
        <p:blipFill>
          <a:blip r:embed="rId3">
            <a:alphaModFix/>
          </a:blip>
          <a:stretch>
            <a:fillRect/>
          </a:stretch>
        </p:blipFill>
        <p:spPr>
          <a:xfrm>
            <a:off x="6697275" y="980100"/>
            <a:ext cx="2076525" cy="1291600"/>
          </a:xfrm>
          <a:prstGeom prst="rect">
            <a:avLst/>
          </a:prstGeom>
          <a:noFill/>
          <a:ln>
            <a:noFill/>
          </a:ln>
        </p:spPr>
      </p:pic>
      <p:pic>
        <p:nvPicPr>
          <p:cNvPr id="183" name="Google Shape;183;p20"/>
          <p:cNvPicPr preferRelativeResize="0"/>
          <p:nvPr/>
        </p:nvPicPr>
        <p:blipFill>
          <a:blip r:embed="rId4">
            <a:alphaModFix/>
          </a:blip>
          <a:stretch>
            <a:fillRect/>
          </a:stretch>
        </p:blipFill>
        <p:spPr>
          <a:xfrm>
            <a:off x="6697275" y="2521466"/>
            <a:ext cx="2076524" cy="1078985"/>
          </a:xfrm>
          <a:prstGeom prst="rect">
            <a:avLst/>
          </a:prstGeom>
          <a:noFill/>
          <a:ln>
            <a:noFill/>
          </a:ln>
        </p:spPr>
      </p:pic>
      <p:pic>
        <p:nvPicPr>
          <p:cNvPr id="184" name="Google Shape;184;p20"/>
          <p:cNvPicPr preferRelativeResize="0"/>
          <p:nvPr/>
        </p:nvPicPr>
        <p:blipFill>
          <a:blip r:embed="rId5">
            <a:alphaModFix/>
          </a:blip>
          <a:stretch>
            <a:fillRect/>
          </a:stretch>
        </p:blipFill>
        <p:spPr>
          <a:xfrm>
            <a:off x="7154324" y="3772124"/>
            <a:ext cx="1342801" cy="129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5823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 Limitations </a:t>
            </a:r>
            <a:endParaRPr u="sng"/>
          </a:p>
        </p:txBody>
      </p:sp>
      <p:sp>
        <p:nvSpPr>
          <p:cNvPr id="190" name="Google Shape;190;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just">
              <a:lnSpc>
                <a:spcPct val="200000"/>
              </a:lnSpc>
              <a:spcBef>
                <a:spcPts val="0"/>
              </a:spcBef>
              <a:spcAft>
                <a:spcPts val="0"/>
              </a:spcAft>
              <a:buSzPts val="1500"/>
              <a:buChar char="➢"/>
            </a:pPr>
            <a:r>
              <a:rPr lang="en" sz="1500"/>
              <a:t>Size and portability.</a:t>
            </a:r>
            <a:endParaRPr sz="1500"/>
          </a:p>
          <a:p>
            <a:pPr indent="-323850" lvl="0" marL="457200" rtl="0" algn="just">
              <a:lnSpc>
                <a:spcPct val="200000"/>
              </a:lnSpc>
              <a:spcBef>
                <a:spcPts val="0"/>
              </a:spcBef>
              <a:spcAft>
                <a:spcPts val="0"/>
              </a:spcAft>
              <a:buSzPts val="1500"/>
              <a:buChar char="➢"/>
            </a:pPr>
            <a:r>
              <a:rPr lang="en" sz="1500"/>
              <a:t>All subjects must be stationary, or small enough to move within the field of view of the system, as the system itself is not significantly flexible or portable.</a:t>
            </a:r>
            <a:endParaRPr sz="1500"/>
          </a:p>
          <a:p>
            <a:pPr indent="-323850" lvl="0" marL="457200" rtl="0" algn="just">
              <a:lnSpc>
                <a:spcPct val="200000"/>
              </a:lnSpc>
              <a:spcBef>
                <a:spcPts val="0"/>
              </a:spcBef>
              <a:spcAft>
                <a:spcPts val="0"/>
              </a:spcAft>
              <a:buSzPts val="1500"/>
              <a:buChar char="➢"/>
            </a:pPr>
            <a:r>
              <a:rPr lang="en" sz="1500"/>
              <a:t>Another considerable limitation is the cost of constructing a basic schlieren system.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